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9"/>
  </p:notesMasterIdLst>
  <p:handoutMasterIdLst>
    <p:handoutMasterId r:id="rId100"/>
  </p:handoutMasterIdLst>
  <p:sldIdLst>
    <p:sldId id="399" r:id="rId2"/>
    <p:sldId id="375" r:id="rId3"/>
    <p:sldId id="361" r:id="rId4"/>
    <p:sldId id="400" r:id="rId5"/>
    <p:sldId id="283" r:id="rId6"/>
    <p:sldId id="326" r:id="rId7"/>
    <p:sldId id="327" r:id="rId8"/>
    <p:sldId id="287" r:id="rId9"/>
    <p:sldId id="488" r:id="rId10"/>
    <p:sldId id="489" r:id="rId11"/>
    <p:sldId id="490" r:id="rId12"/>
    <p:sldId id="286" r:id="rId13"/>
    <p:sldId id="487" r:id="rId14"/>
    <p:sldId id="328" r:id="rId15"/>
    <p:sldId id="491" r:id="rId16"/>
    <p:sldId id="492" r:id="rId17"/>
    <p:sldId id="429" r:id="rId18"/>
    <p:sldId id="329" r:id="rId19"/>
    <p:sldId id="291" r:id="rId20"/>
    <p:sldId id="494" r:id="rId21"/>
    <p:sldId id="376" r:id="rId22"/>
    <p:sldId id="369" r:id="rId23"/>
    <p:sldId id="496" r:id="rId24"/>
    <p:sldId id="500" r:id="rId25"/>
    <p:sldId id="501" r:id="rId26"/>
    <p:sldId id="502" r:id="rId27"/>
    <p:sldId id="292" r:id="rId28"/>
    <p:sldId id="309" r:id="rId29"/>
    <p:sldId id="333" r:id="rId30"/>
    <p:sldId id="319" r:id="rId31"/>
    <p:sldId id="301" r:id="rId32"/>
    <p:sldId id="334" r:id="rId33"/>
    <p:sldId id="321" r:id="rId34"/>
    <p:sldId id="305" r:id="rId35"/>
    <p:sldId id="336" r:id="rId36"/>
    <p:sldId id="406" r:id="rId37"/>
    <p:sldId id="434" r:id="rId38"/>
    <p:sldId id="408" r:id="rId39"/>
    <p:sldId id="409" r:id="rId40"/>
    <p:sldId id="410" r:id="rId41"/>
    <p:sldId id="411" r:id="rId42"/>
    <p:sldId id="412" r:id="rId43"/>
    <p:sldId id="413" r:id="rId44"/>
    <p:sldId id="414" r:id="rId45"/>
    <p:sldId id="415" r:id="rId46"/>
    <p:sldId id="416" r:id="rId47"/>
    <p:sldId id="417" r:id="rId48"/>
    <p:sldId id="418" r:id="rId49"/>
    <p:sldId id="503" r:id="rId50"/>
    <p:sldId id="435" r:id="rId51"/>
    <p:sldId id="419" r:id="rId52"/>
    <p:sldId id="420" r:id="rId53"/>
    <p:sldId id="421" r:id="rId54"/>
    <p:sldId id="422" r:id="rId55"/>
    <p:sldId id="423" r:id="rId56"/>
    <p:sldId id="424" r:id="rId57"/>
    <p:sldId id="436" r:id="rId58"/>
    <p:sldId id="442" r:id="rId59"/>
    <p:sldId id="443" r:id="rId60"/>
    <p:sldId id="444" r:id="rId61"/>
    <p:sldId id="456" r:id="rId62"/>
    <p:sldId id="447" r:id="rId63"/>
    <p:sldId id="472" r:id="rId64"/>
    <p:sldId id="473" r:id="rId65"/>
    <p:sldId id="504" r:id="rId66"/>
    <p:sldId id="474" r:id="rId67"/>
    <p:sldId id="505" r:id="rId68"/>
    <p:sldId id="475" r:id="rId69"/>
    <p:sldId id="450" r:id="rId70"/>
    <p:sldId id="449" r:id="rId71"/>
    <p:sldId id="506" r:id="rId72"/>
    <p:sldId id="452" r:id="rId73"/>
    <p:sldId id="507" r:id="rId74"/>
    <p:sldId id="514" r:id="rId75"/>
    <p:sldId id="508" r:id="rId76"/>
    <p:sldId id="478" r:id="rId77"/>
    <p:sldId id="431" r:id="rId78"/>
    <p:sldId id="467" r:id="rId79"/>
    <p:sldId id="432" r:id="rId80"/>
    <p:sldId id="509" r:id="rId81"/>
    <p:sldId id="479" r:id="rId82"/>
    <p:sldId id="480" r:id="rId83"/>
    <p:sldId id="468" r:id="rId84"/>
    <p:sldId id="455" r:id="rId85"/>
    <p:sldId id="499" r:id="rId86"/>
    <p:sldId id="481" r:id="rId87"/>
    <p:sldId id="482" r:id="rId88"/>
    <p:sldId id="483" r:id="rId89"/>
    <p:sldId id="445" r:id="rId90"/>
    <p:sldId id="510" r:id="rId91"/>
    <p:sldId id="511" r:id="rId92"/>
    <p:sldId id="512" r:id="rId93"/>
    <p:sldId id="513" r:id="rId94"/>
    <p:sldId id="484" r:id="rId95"/>
    <p:sldId id="485" r:id="rId96"/>
    <p:sldId id="486" r:id="rId97"/>
    <p:sldId id="459" r:id="rId98"/>
  </p:sldIdLst>
  <p:sldSz cx="9144000" cy="6858000" type="screen4x3"/>
  <p:notesSz cx="6797675" cy="9926638"/>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Kaczmarczyk" initials="UMWZ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D7C"/>
    <a:srgbClr val="42C0F0"/>
    <a:srgbClr val="0873BB"/>
    <a:srgbClr val="106840"/>
    <a:srgbClr val="159B3D"/>
    <a:srgbClr val="FDCE02"/>
    <a:srgbClr val="79B82C"/>
    <a:srgbClr val="5F5B5C"/>
    <a:srgbClr val="AEC90A"/>
    <a:srgbClr val="2492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838" autoAdjust="0"/>
    <p:restoredTop sz="95141" autoAdjust="0"/>
  </p:normalViewPr>
  <p:slideViewPr>
    <p:cSldViewPr snapToGrid="0" showGuides="1">
      <p:cViewPr>
        <p:scale>
          <a:sx n="100" d="100"/>
          <a:sy n="100" d="100"/>
        </p:scale>
        <p:origin x="-1224" y="-276"/>
      </p:cViewPr>
      <p:guideLst>
        <p:guide orient="horz" pos="1130"/>
        <p:guide pos="31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handoutMaster" Target="handoutMasters/handout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pl-PL" dirty="0"/>
          </a:p>
        </p:txBody>
      </p:sp>
      <p:sp>
        <p:nvSpPr>
          <p:cNvPr id="3" name="Symbol zastępczy daty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endParaRPr lang="pl-PL" dirty="0"/>
          </a:p>
        </p:txBody>
      </p:sp>
      <p:sp>
        <p:nvSpPr>
          <p:cNvPr id="4" name="Symbol zastępczy stopki 3"/>
          <p:cNvSpPr>
            <a:spLocks noGrp="1"/>
          </p:cNvSpPr>
          <p:nvPr>
            <p:ph type="ftr" sz="quarter" idx="2"/>
          </p:nvPr>
        </p:nvSpPr>
        <p:spPr>
          <a:xfrm>
            <a:off x="1" y="9428583"/>
            <a:ext cx="2945659" cy="496332"/>
          </a:xfrm>
          <a:prstGeom prst="rect">
            <a:avLst/>
          </a:prstGeom>
        </p:spPr>
        <p:txBody>
          <a:bodyPr vert="horz" lIns="91440" tIns="45720" rIns="91440" bIns="45720" rtlCol="0" anchor="b"/>
          <a:lstStyle>
            <a:lvl1pPr algn="l">
              <a:defRPr sz="1200"/>
            </a:lvl1pPr>
          </a:lstStyle>
          <a:p>
            <a:endParaRPr lang="pl-PL" dirty="0"/>
          </a:p>
        </p:txBody>
      </p:sp>
      <p:sp>
        <p:nvSpPr>
          <p:cNvPr id="5" name="Symbol zastępczy numeru slajdu 4"/>
          <p:cNvSpPr>
            <a:spLocks noGrp="1"/>
          </p:cNvSpPr>
          <p:nvPr>
            <p:ph type="sldNum" sz="quarter" idx="3"/>
          </p:nvPr>
        </p:nvSpPr>
        <p:spPr>
          <a:xfrm>
            <a:off x="3850444" y="9428583"/>
            <a:ext cx="2945659" cy="496332"/>
          </a:xfrm>
          <a:prstGeom prst="rect">
            <a:avLst/>
          </a:prstGeom>
        </p:spPr>
        <p:txBody>
          <a:bodyPr vert="horz" lIns="91440" tIns="45720" rIns="91440" bIns="45720" rtlCol="0" anchor="b"/>
          <a:lstStyle>
            <a:lvl1pPr algn="r">
              <a:defRPr sz="1200"/>
            </a:lvl1pPr>
          </a:lstStyle>
          <a:p>
            <a:fld id="{7D043EE3-36D5-4579-A952-B22DB50F95FF}" type="slidenum">
              <a:rPr lang="pl-PL" smtClean="0"/>
              <a:pPr/>
              <a:t>‹#›</a:t>
            </a:fld>
            <a:endParaRPr lang="pl-PL" dirty="0"/>
          </a:p>
        </p:txBody>
      </p:sp>
    </p:spTree>
    <p:extLst>
      <p:ext uri="{BB962C8B-B14F-4D97-AF65-F5344CB8AC3E}">
        <p14:creationId xmlns:p14="http://schemas.microsoft.com/office/powerpoint/2010/main" val="4780656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endParaRPr lang="pl-PL" dirty="0"/>
          </a:p>
        </p:txBody>
      </p:sp>
      <p:sp>
        <p:nvSpPr>
          <p:cNvPr id="3" name="Symbol zastępczy daty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lvl1pPr>
          </a:lstStyle>
          <a:p>
            <a:endParaRPr lang="pl-PL" dirty="0"/>
          </a:p>
        </p:txBody>
      </p:sp>
      <p:sp>
        <p:nvSpPr>
          <p:cNvPr id="4" name="Symbol zastępczy obrazu slajd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pl-PL" dirty="0"/>
          </a:p>
        </p:txBody>
      </p:sp>
      <p:sp>
        <p:nvSpPr>
          <p:cNvPr id="5" name="Symbol zastępczy notatek 4"/>
          <p:cNvSpPr>
            <a:spLocks noGrp="1"/>
          </p:cNvSpPr>
          <p:nvPr>
            <p:ph type="body" sz="quarter" idx="3"/>
          </p:nvPr>
        </p:nvSpPr>
        <p:spPr>
          <a:xfrm>
            <a:off x="679451" y="4714876"/>
            <a:ext cx="5438775" cy="4467225"/>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9428164"/>
            <a:ext cx="2946400" cy="496887"/>
          </a:xfrm>
          <a:prstGeom prst="rect">
            <a:avLst/>
          </a:prstGeom>
        </p:spPr>
        <p:txBody>
          <a:bodyPr vert="horz" lIns="91440" tIns="45720" rIns="91440" bIns="45720" rtlCol="0" anchor="b"/>
          <a:lstStyle>
            <a:lvl1pPr algn="l">
              <a:defRPr sz="1200"/>
            </a:lvl1pPr>
          </a:lstStyle>
          <a:p>
            <a:endParaRPr lang="pl-PL" dirty="0"/>
          </a:p>
        </p:txBody>
      </p:sp>
      <p:sp>
        <p:nvSpPr>
          <p:cNvPr id="7" name="Symbol zastępczy numeru slajdu 6"/>
          <p:cNvSpPr>
            <a:spLocks noGrp="1"/>
          </p:cNvSpPr>
          <p:nvPr>
            <p:ph type="sldNum" sz="quarter" idx="5"/>
          </p:nvPr>
        </p:nvSpPr>
        <p:spPr>
          <a:xfrm>
            <a:off x="3849689" y="9428164"/>
            <a:ext cx="2946400" cy="496887"/>
          </a:xfrm>
          <a:prstGeom prst="rect">
            <a:avLst/>
          </a:prstGeom>
        </p:spPr>
        <p:txBody>
          <a:bodyPr vert="horz" lIns="91440" tIns="45720" rIns="91440" bIns="45720" rtlCol="0" anchor="b"/>
          <a:lstStyle>
            <a:lvl1pPr algn="r">
              <a:defRPr sz="1200"/>
            </a:lvl1pPr>
          </a:lstStyle>
          <a:p>
            <a:fld id="{BBEE4794-4F8B-41DB-B388-B178DB6828B9}" type="slidenum">
              <a:rPr lang="pl-PL" smtClean="0"/>
              <a:pPr/>
              <a:t>‹#›</a:t>
            </a:fld>
            <a:endParaRPr lang="pl-PL" dirty="0"/>
          </a:p>
        </p:txBody>
      </p:sp>
    </p:spTree>
    <p:extLst>
      <p:ext uri="{BB962C8B-B14F-4D97-AF65-F5344CB8AC3E}">
        <p14:creationId xmlns:p14="http://schemas.microsoft.com/office/powerpoint/2010/main" val="55767406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BBEE4794-4F8B-41DB-B388-B178DB6828B9}" type="slidenum">
              <a:rPr lang="pl-PL" smtClean="0"/>
              <a:pPr/>
              <a:t>1</a:t>
            </a:fld>
            <a:endParaRPr lang="pl-P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2445A5A7-B318-4C46-9235-1F3054ECD6CD}" type="slidenum">
              <a:rPr lang="pl-PL" smtClean="0"/>
              <a:pPr/>
              <a:t>97</a:t>
            </a:fld>
            <a:endParaRPr lang="pl-PL"/>
          </a:p>
        </p:txBody>
      </p:sp>
    </p:spTree>
    <p:extLst>
      <p:ext uri="{BB962C8B-B14F-4D97-AF65-F5344CB8AC3E}">
        <p14:creationId xmlns:p14="http://schemas.microsoft.com/office/powerpoint/2010/main" val="3319014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BBEE4794-4F8B-41DB-B388-B178DB6828B9}" type="slidenum">
              <a:rPr lang="pl-PL" smtClean="0"/>
              <a:pPr/>
              <a:t>8</a:t>
            </a:fld>
            <a:endParaRPr lang="pl-P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BBEE4794-4F8B-41DB-B388-B178DB6828B9}" type="slidenum">
              <a:rPr lang="pl-PL" smtClean="0"/>
              <a:pPr/>
              <a:t>47</a:t>
            </a:fld>
            <a:endParaRPr lang="pl-PL" dirty="0"/>
          </a:p>
        </p:txBody>
      </p:sp>
    </p:spTree>
    <p:extLst>
      <p:ext uri="{BB962C8B-B14F-4D97-AF65-F5344CB8AC3E}">
        <p14:creationId xmlns:p14="http://schemas.microsoft.com/office/powerpoint/2010/main" val="739993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2445A5A7-B318-4C46-9235-1F3054ECD6CD}" type="slidenum">
              <a:rPr lang="pl-PL" smtClean="0"/>
              <a:pPr/>
              <a:t>58</a:t>
            </a:fld>
            <a:endParaRPr lang="pl-PL"/>
          </a:p>
        </p:txBody>
      </p:sp>
    </p:spTree>
    <p:extLst>
      <p:ext uri="{BB962C8B-B14F-4D97-AF65-F5344CB8AC3E}">
        <p14:creationId xmlns:p14="http://schemas.microsoft.com/office/powerpoint/2010/main" val="3941123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2445A5A7-B318-4C46-9235-1F3054ECD6CD}" type="slidenum">
              <a:rPr lang="pl-PL" smtClean="0"/>
              <a:pPr/>
              <a:t>85</a:t>
            </a:fld>
            <a:endParaRPr lang="pl-PL"/>
          </a:p>
        </p:txBody>
      </p:sp>
    </p:spTree>
    <p:extLst>
      <p:ext uri="{BB962C8B-B14F-4D97-AF65-F5344CB8AC3E}">
        <p14:creationId xmlns:p14="http://schemas.microsoft.com/office/powerpoint/2010/main" val="3620991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2445A5A7-B318-4C46-9235-1F3054ECD6CD}" type="slidenum">
              <a:rPr lang="pl-PL" smtClean="0"/>
              <a:pPr/>
              <a:t>90</a:t>
            </a:fld>
            <a:endParaRPr lang="pl-PL"/>
          </a:p>
        </p:txBody>
      </p:sp>
    </p:spTree>
    <p:extLst>
      <p:ext uri="{BB962C8B-B14F-4D97-AF65-F5344CB8AC3E}">
        <p14:creationId xmlns:p14="http://schemas.microsoft.com/office/powerpoint/2010/main" val="4203857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2445A5A7-B318-4C46-9235-1F3054ECD6CD}" type="slidenum">
              <a:rPr lang="pl-PL" smtClean="0"/>
              <a:pPr/>
              <a:t>91</a:t>
            </a:fld>
            <a:endParaRPr lang="pl-PL"/>
          </a:p>
        </p:txBody>
      </p:sp>
    </p:spTree>
    <p:extLst>
      <p:ext uri="{BB962C8B-B14F-4D97-AF65-F5344CB8AC3E}">
        <p14:creationId xmlns:p14="http://schemas.microsoft.com/office/powerpoint/2010/main" val="3917728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2445A5A7-B318-4C46-9235-1F3054ECD6CD}" type="slidenum">
              <a:rPr lang="pl-PL" smtClean="0"/>
              <a:pPr/>
              <a:t>92</a:t>
            </a:fld>
            <a:endParaRPr lang="pl-PL"/>
          </a:p>
        </p:txBody>
      </p:sp>
    </p:spTree>
    <p:extLst>
      <p:ext uri="{BB962C8B-B14F-4D97-AF65-F5344CB8AC3E}">
        <p14:creationId xmlns:p14="http://schemas.microsoft.com/office/powerpoint/2010/main" val="18317306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2445A5A7-B318-4C46-9235-1F3054ECD6CD}" type="slidenum">
              <a:rPr lang="pl-PL" smtClean="0"/>
              <a:pPr/>
              <a:t>93</a:t>
            </a:fld>
            <a:endParaRPr lang="pl-PL"/>
          </a:p>
        </p:txBody>
      </p:sp>
    </p:spTree>
    <p:extLst>
      <p:ext uri="{BB962C8B-B14F-4D97-AF65-F5344CB8AC3E}">
        <p14:creationId xmlns:p14="http://schemas.microsoft.com/office/powerpoint/2010/main" val="1831730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880572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2697548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1144906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3189373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4055388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2566470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8" name="Symbol zastępczy stopki 7"/>
          <p:cNvSpPr>
            <a:spLocks noGrp="1"/>
          </p:cNvSpPr>
          <p:nvPr>
            <p:ph type="ftr" sz="quarter" idx="11"/>
          </p:nvPr>
        </p:nvSpPr>
        <p:spPr/>
        <p:txBody>
          <a:bodyPr/>
          <a:lstStyle/>
          <a:p>
            <a:endParaRPr lang="pl-PL" dirty="0"/>
          </a:p>
        </p:txBody>
      </p:sp>
      <p:sp>
        <p:nvSpPr>
          <p:cNvPr id="9" name="Symbol zastępczy numeru slajdu 8"/>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3177039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4" name="Symbol zastępczy stopki 3"/>
          <p:cNvSpPr>
            <a:spLocks noGrp="1"/>
          </p:cNvSpPr>
          <p:nvPr>
            <p:ph type="ftr" sz="quarter" idx="11"/>
          </p:nvPr>
        </p:nvSpPr>
        <p:spPr/>
        <p:txBody>
          <a:bodyPr/>
          <a:lstStyle/>
          <a:p>
            <a:endParaRPr lang="pl-PL" dirty="0"/>
          </a:p>
        </p:txBody>
      </p:sp>
      <p:sp>
        <p:nvSpPr>
          <p:cNvPr id="5" name="Symbol zastępczy numeru slajdu 4"/>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3713050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3" name="Symbol zastępczy stopki 2"/>
          <p:cNvSpPr>
            <a:spLocks noGrp="1"/>
          </p:cNvSpPr>
          <p:nvPr>
            <p:ph type="ftr" sz="quarter" idx="11"/>
          </p:nvPr>
        </p:nvSpPr>
        <p:spPr/>
        <p:txBody>
          <a:bodyPr/>
          <a:lstStyle/>
          <a:p>
            <a:endParaRPr lang="pl-PL" dirty="0"/>
          </a:p>
        </p:txBody>
      </p:sp>
      <p:sp>
        <p:nvSpPr>
          <p:cNvPr id="4" name="Symbol zastępczy numeru slajdu 3"/>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374539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1985294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dirty="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D9ECC4EB-7F62-49F4-9399-6FF36722FFCD}" type="datetimeFigureOut">
              <a:rPr lang="pl-PL" smtClean="0"/>
              <a:pPr/>
              <a:t>2017-02-28</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1789483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CC4EB-7F62-49F4-9399-6FF36722FFCD}" type="datetimeFigureOut">
              <a:rPr lang="pl-PL" smtClean="0"/>
              <a:pPr/>
              <a:t>2017-02-28</a:t>
            </a:fld>
            <a:endParaRPr lang="pl-PL" dirty="0"/>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dirty="0"/>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84A5AB-89E5-4A9E-8709-D3F973064AA9}" type="slidenum">
              <a:rPr lang="pl-PL" smtClean="0"/>
              <a:pPr/>
              <a:t>‹#›</a:t>
            </a:fld>
            <a:endParaRPr lang="pl-PL" dirty="0"/>
          </a:p>
        </p:txBody>
      </p:sp>
    </p:spTree>
    <p:extLst>
      <p:ext uri="{BB962C8B-B14F-4D97-AF65-F5344CB8AC3E}">
        <p14:creationId xmlns:p14="http://schemas.microsoft.com/office/powerpoint/2010/main" val="4238784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jpeg"/><Relationship Id="rId7"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2.jpe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jpeg"/><Relationship Id="rId7"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2.jpe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jpe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9.png"/><Relationship Id="rId4" Type="http://schemas.openxmlformats.org/officeDocument/2006/relationships/image" Target="../media/image8.jpeg"/><Relationship Id="rId9" Type="http://schemas.openxmlformats.org/officeDocument/2006/relationships/image" Target="../media/image11.png"/></Relationships>
</file>

<file path=ppt/slides/_rels/slide59.xml.rels><?xml version="1.0" encoding="UTF-8" standalone="yes"?>
<Relationships xmlns="http://schemas.openxmlformats.org/package/2006/relationships"><Relationship Id="rId8" Type="http://schemas.openxmlformats.org/officeDocument/2006/relationships/hyperlink" Target="http://www.rpo.wzp.pl/skorzystaj/nabory/18-inwestycje-przedsiebiorstw-w-ramach-strategii-zit-dla-koszalinsko-kolobrzesko-bialogardzkiego-obszaru-funkcjonalnego-kkbof" TargetMode="External"/><Relationship Id="rId3" Type="http://schemas.openxmlformats.org/officeDocument/2006/relationships/image" Target="../media/image2.jpeg"/><Relationship Id="rId7" Type="http://schemas.openxmlformats.org/officeDocument/2006/relationships/hyperlink" Target="https://beneficjent.wzp.pl/"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6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s://beneficjent.wzp.pl/"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www.rpo.wzp.pl/" TargetMode="External"/><Relationship Id="rId5" Type="http://schemas.openxmlformats.org/officeDocument/2006/relationships/image" Target="../media/image14.png"/><Relationship Id="rId4" Type="http://schemas.openxmlformats.org/officeDocument/2006/relationships/image" Target="../media/image3.jpeg"/></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15.png"/></Relationships>
</file>

<file path=ppt/slides/_rels/slide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6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6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7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7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7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3.jpeg"/></Relationships>
</file>

<file path=ppt/slides/_rels/slide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3.jpeg"/></Relationships>
</file>

<file path=ppt/slides/_rels/slide7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7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3.jpeg"/></Relationships>
</file>

<file path=ppt/slides/_rels/slide7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3.jpeg"/><Relationship Id="rId4" Type="http://schemas.openxmlformats.org/officeDocument/2006/relationships/image" Target="../media/image2.jpeg"/></Relationships>
</file>

<file path=ppt/slides/_rels/slide8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8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8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8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3.jpeg"/></Relationships>
</file>

<file path=ppt/slides/_rels/slide8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5.png"/><Relationship Id="rId4" Type="http://schemas.openxmlformats.org/officeDocument/2006/relationships/image" Target="../media/image4.png"/></Relationships>
</file>

<file path=ppt/slides/_rels/slide8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8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8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3.jpeg"/></Relationships>
</file>

<file path=ppt/slides/_rels/slide8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9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9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9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9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9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9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9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hyperlink" Target="http://www.rpo.wzp.p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646" y="0"/>
            <a:ext cx="9144000" cy="6858000"/>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902" y="329992"/>
            <a:ext cx="1085850" cy="1152525"/>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pic>
        <p:nvPicPr>
          <p:cNvPr id="10" name="Obraz 8"/>
          <p:cNvPicPr>
            <a:picLocks noChangeAspect="1"/>
          </p:cNvPicPr>
          <p:nvPr/>
        </p:nvPicPr>
        <p:blipFill>
          <a:blip r:embed="rId8" cstate="print"/>
          <a:srcRect/>
          <a:stretch>
            <a:fillRect/>
          </a:stretch>
        </p:blipFill>
        <p:spPr bwMode="auto">
          <a:xfrm>
            <a:off x="7229741" y="280944"/>
            <a:ext cx="1734797" cy="1348847"/>
          </a:xfrm>
          <a:prstGeom prst="rect">
            <a:avLst/>
          </a:prstGeom>
          <a:noFill/>
          <a:ln w="9525">
            <a:noFill/>
            <a:miter lim="800000"/>
            <a:headEnd/>
            <a:tailEnd/>
          </a:ln>
        </p:spPr>
      </p:pic>
      <p:sp>
        <p:nvSpPr>
          <p:cNvPr id="17" name="Prostokąt 16"/>
          <p:cNvSpPr/>
          <p:nvPr/>
        </p:nvSpPr>
        <p:spPr>
          <a:xfrm>
            <a:off x="646980" y="1526878"/>
            <a:ext cx="8264106" cy="4093428"/>
          </a:xfrm>
          <a:prstGeom prst="rect">
            <a:avLst/>
          </a:prstGeom>
        </p:spPr>
        <p:txBody>
          <a:bodyPr wrap="square">
            <a:spAutoFit/>
          </a:bodyPr>
          <a:lstStyle/>
          <a:p>
            <a:pPr algn="just"/>
            <a:r>
              <a:rPr lang="pl-PL" sz="2600" b="1" dirty="0" smtClean="0">
                <a:solidFill>
                  <a:schemeClr val="tx2">
                    <a:lumMod val="75000"/>
                  </a:schemeClr>
                </a:solidFill>
                <a:latin typeface="TitilliumText25L" pitchFamily="50" charset="-18"/>
              </a:rPr>
              <a:t>Regionalny Program Operacyjny </a:t>
            </a:r>
          </a:p>
          <a:p>
            <a:pPr algn="just"/>
            <a:r>
              <a:rPr lang="pl-PL" sz="2600" b="1" dirty="0" smtClean="0">
                <a:solidFill>
                  <a:schemeClr val="tx2">
                    <a:lumMod val="75000"/>
                  </a:schemeClr>
                </a:solidFill>
                <a:latin typeface="TitilliumText25L" pitchFamily="50" charset="-18"/>
              </a:rPr>
              <a:t>Województwa Zachodniopomorskiego 2014-2020</a:t>
            </a:r>
          </a:p>
          <a:p>
            <a:pPr algn="just"/>
            <a:endParaRPr lang="pl-PL" sz="2600" b="1" dirty="0" smtClean="0">
              <a:solidFill>
                <a:schemeClr val="tx2">
                  <a:lumMod val="75000"/>
                </a:schemeClr>
              </a:solidFill>
              <a:latin typeface="TitilliumText25L" pitchFamily="50" charset="-18"/>
            </a:endParaRPr>
          </a:p>
          <a:p>
            <a:pPr algn="just"/>
            <a:r>
              <a:rPr lang="pl-PL" sz="2600" b="1" dirty="0" smtClean="0">
                <a:solidFill>
                  <a:schemeClr val="tx2">
                    <a:lumMod val="75000"/>
                  </a:schemeClr>
                </a:solidFill>
                <a:latin typeface="TitilliumText25L" pitchFamily="50" charset="-18"/>
              </a:rPr>
              <a:t>Oś Priorytetowa 1 </a:t>
            </a:r>
          </a:p>
          <a:p>
            <a:pPr algn="just"/>
            <a:r>
              <a:rPr lang="pl-PL" sz="2600" dirty="0" smtClean="0">
                <a:solidFill>
                  <a:schemeClr val="tx2">
                    <a:lumMod val="75000"/>
                  </a:schemeClr>
                </a:solidFill>
                <a:latin typeface="TitilliumText25L" pitchFamily="50" charset="-18"/>
              </a:rPr>
              <a:t>Gospodarka, Innowacje, Nowoczesne Technologie</a:t>
            </a:r>
          </a:p>
          <a:p>
            <a:pPr algn="just"/>
            <a:endParaRPr lang="pl-PL" sz="2600" dirty="0" smtClean="0">
              <a:solidFill>
                <a:schemeClr val="tx2">
                  <a:lumMod val="75000"/>
                </a:schemeClr>
              </a:solidFill>
              <a:latin typeface="TitilliumText25L" pitchFamily="50" charset="-18"/>
            </a:endParaRPr>
          </a:p>
          <a:p>
            <a:pPr algn="just"/>
            <a:r>
              <a:rPr lang="pl-PL" sz="2600" b="1" dirty="0" smtClean="0">
                <a:solidFill>
                  <a:schemeClr val="tx2">
                    <a:lumMod val="75000"/>
                  </a:schemeClr>
                </a:solidFill>
                <a:latin typeface="TitilliumText25L" pitchFamily="50" charset="-18"/>
              </a:rPr>
              <a:t>Działanie 1.8 </a:t>
            </a:r>
          </a:p>
          <a:p>
            <a:pPr algn="just"/>
            <a:r>
              <a:rPr lang="pl-PL" sz="2600" dirty="0" smtClean="0">
                <a:solidFill>
                  <a:schemeClr val="accent1">
                    <a:lumMod val="50000"/>
                  </a:schemeClr>
                </a:solidFill>
                <a:latin typeface="TitilliumText25L"/>
              </a:rPr>
              <a:t>Inwestycje przedsiębiorstw w ramach Strategii ZIT </a:t>
            </a:r>
          </a:p>
          <a:p>
            <a:pPr algn="just"/>
            <a:r>
              <a:rPr lang="pl-PL" sz="2600" dirty="0" smtClean="0">
                <a:solidFill>
                  <a:schemeClr val="accent1">
                    <a:lumMod val="50000"/>
                  </a:schemeClr>
                </a:solidFill>
                <a:latin typeface="TitilliumText25L"/>
              </a:rPr>
              <a:t>dla </a:t>
            </a:r>
            <a:r>
              <a:rPr lang="pl-PL" sz="2600" dirty="0" err="1" smtClean="0">
                <a:solidFill>
                  <a:schemeClr val="accent1">
                    <a:lumMod val="50000"/>
                  </a:schemeClr>
                </a:solidFill>
                <a:latin typeface="TitilliumText25L"/>
              </a:rPr>
              <a:t>Koszalińsko-Kołobrzesko-Białogardzkiego</a:t>
            </a:r>
            <a:r>
              <a:rPr lang="pl-PL" sz="2600" dirty="0" smtClean="0">
                <a:solidFill>
                  <a:schemeClr val="accent1">
                    <a:lumMod val="50000"/>
                  </a:schemeClr>
                </a:solidFill>
                <a:latin typeface="TitilliumText25L"/>
              </a:rPr>
              <a:t> </a:t>
            </a:r>
          </a:p>
          <a:p>
            <a:pPr algn="just"/>
            <a:r>
              <a:rPr lang="pl-PL" sz="2600" dirty="0" smtClean="0">
                <a:solidFill>
                  <a:schemeClr val="accent1">
                    <a:lumMod val="50000"/>
                  </a:schemeClr>
                </a:solidFill>
                <a:latin typeface="TitilliumText25L"/>
              </a:rPr>
              <a:t>Obszaru Funkcjonalnego (KKBOF)</a:t>
            </a:r>
            <a:endParaRPr lang="pl-PL" sz="2600" dirty="0">
              <a:solidFill>
                <a:schemeClr val="accent1">
                  <a:lumMod val="50000"/>
                </a:schemeClr>
              </a:solidFill>
              <a:latin typeface="TitilliumText25L"/>
            </a:endParaRPr>
          </a:p>
        </p:txBody>
      </p:sp>
      <p:pic>
        <p:nvPicPr>
          <p:cNvPr id="16" name="Picture 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68751" y="5993498"/>
            <a:ext cx="6206490" cy="669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495300" y="1718757"/>
            <a:ext cx="8277225" cy="5109091"/>
          </a:xfrm>
          <a:prstGeom prst="rect">
            <a:avLst/>
          </a:prstGeom>
        </p:spPr>
        <p:txBody>
          <a:bodyPr wrap="square">
            <a:spAutoFit/>
          </a:bodyPr>
          <a:lstStyle/>
          <a:p>
            <a:pPr algn="just">
              <a:spcAft>
                <a:spcPts val="600"/>
              </a:spcAft>
            </a:pPr>
            <a:r>
              <a:rPr lang="pl-PL" altLang="pl-PL" b="1" spc="100" dirty="0">
                <a:latin typeface="TitilliumText25L"/>
              </a:rPr>
              <a:t>Innowacja procesowa </a:t>
            </a:r>
            <a:r>
              <a:rPr lang="pl-PL" altLang="pl-PL" spc="50" dirty="0" smtClean="0">
                <a:latin typeface="TitilliumText25L"/>
              </a:rPr>
              <a:t>to </a:t>
            </a:r>
            <a:r>
              <a:rPr lang="pl-PL" altLang="pl-PL" spc="50" dirty="0">
                <a:latin typeface="TitilliumText25L"/>
              </a:rPr>
              <a:t>wdrożenie </a:t>
            </a:r>
            <a:r>
              <a:rPr lang="pl-PL" altLang="pl-PL" b="1" spc="50" dirty="0">
                <a:latin typeface="TitilliumText25L"/>
              </a:rPr>
              <a:t>nowej</a:t>
            </a:r>
            <a:r>
              <a:rPr lang="pl-PL" altLang="pl-PL" spc="50" dirty="0">
                <a:latin typeface="TitilliumText25L"/>
              </a:rPr>
              <a:t> lub </a:t>
            </a:r>
            <a:r>
              <a:rPr lang="pl-PL" altLang="pl-PL" b="1" spc="50" dirty="0">
                <a:latin typeface="TitilliumText25L"/>
              </a:rPr>
              <a:t>znacząco udoskonalonej </a:t>
            </a:r>
            <a:r>
              <a:rPr lang="pl-PL" altLang="pl-PL" spc="50" dirty="0">
                <a:latin typeface="TitilliumText25L"/>
              </a:rPr>
              <a:t>metody produkcji lub dostawy. </a:t>
            </a:r>
            <a:endParaRPr lang="pl-PL" altLang="pl-PL" spc="50" dirty="0" smtClean="0">
              <a:latin typeface="TitilliumText25L"/>
            </a:endParaRPr>
          </a:p>
          <a:p>
            <a:pPr algn="just">
              <a:spcAft>
                <a:spcPts val="600"/>
              </a:spcAft>
            </a:pPr>
            <a:r>
              <a:rPr lang="pl-PL" altLang="pl-PL" dirty="0" smtClean="0">
                <a:latin typeface="TitilliumText25L"/>
              </a:rPr>
              <a:t>Do </a:t>
            </a:r>
            <a:r>
              <a:rPr lang="pl-PL" altLang="pl-PL" dirty="0">
                <a:latin typeface="TitilliumText25L"/>
              </a:rPr>
              <a:t>tej kategorii zalicza się znaczące zmiany </a:t>
            </a:r>
            <a:r>
              <a:rPr lang="pl-PL" altLang="pl-PL" dirty="0" smtClean="0">
                <a:latin typeface="TitilliumText25L"/>
              </a:rPr>
              <a:t>w </a:t>
            </a:r>
            <a:r>
              <a:rPr lang="pl-PL" altLang="pl-PL" dirty="0">
                <a:latin typeface="TitilliumText25L"/>
              </a:rPr>
              <a:t>zakresie technologii, urządzeń oraz/lub oprogramowania. Innowacje w obrębie procesów mogą mieć za cel obniżenie kosztów jednostkowych produkcji lub dostawy, podniesienie jakości, produkcję bądź dostarczanie nowych lub znacząco udoskonalonych produktów</a:t>
            </a:r>
            <a:r>
              <a:rPr lang="pl-PL" altLang="pl-PL" dirty="0" smtClean="0">
                <a:latin typeface="TitilliumText25L"/>
              </a:rPr>
              <a:t>.</a:t>
            </a:r>
          </a:p>
          <a:p>
            <a:pPr algn="just">
              <a:spcAft>
                <a:spcPts val="600"/>
              </a:spcAft>
            </a:pPr>
            <a:r>
              <a:rPr lang="pl-PL" i="1" dirty="0">
                <a:latin typeface="TitilliumText25L"/>
              </a:rPr>
              <a:t>Metody produkcji</a:t>
            </a:r>
            <a:r>
              <a:rPr lang="pl-PL" dirty="0">
                <a:latin typeface="TitilliumText25L"/>
              </a:rPr>
              <a:t> to techniki, urządzenia i oprogramowanie wykorzystywane do produkcji wyrobów.</a:t>
            </a:r>
          </a:p>
          <a:p>
            <a:pPr algn="just">
              <a:spcAft>
                <a:spcPts val="600"/>
              </a:spcAft>
            </a:pPr>
            <a:r>
              <a:rPr lang="pl-PL" i="1" dirty="0">
                <a:latin typeface="TitilliumText25L"/>
              </a:rPr>
              <a:t>Metody dostawy</a:t>
            </a:r>
            <a:r>
              <a:rPr lang="pl-PL" dirty="0">
                <a:latin typeface="TitilliumText25L"/>
              </a:rPr>
              <a:t> dotyczą logistyki firmy i obejmują urządzenia, oprogramowanie i techniki wykorzystywane do nabywania środków produkcji, alokowania zasobów w ramach firmy </a:t>
            </a:r>
            <a:r>
              <a:rPr lang="pl-PL" dirty="0" smtClean="0">
                <a:latin typeface="TitilliumText25L"/>
              </a:rPr>
              <a:t>lub </a:t>
            </a:r>
            <a:r>
              <a:rPr lang="pl-PL" dirty="0">
                <a:latin typeface="TitilliumText25L"/>
              </a:rPr>
              <a:t>dostarczania produktów końcowych</a:t>
            </a:r>
            <a:r>
              <a:rPr lang="pl-PL" dirty="0" smtClean="0">
                <a:latin typeface="TitilliumText25L"/>
              </a:rPr>
              <a:t>.</a:t>
            </a:r>
            <a:endParaRPr lang="pl-PL" altLang="pl-PL" dirty="0">
              <a:latin typeface="TitilliumText25L"/>
            </a:endParaRPr>
          </a:p>
          <a:p>
            <a:pPr algn="just"/>
            <a:r>
              <a:rPr lang="pl-PL" altLang="pl-PL" dirty="0">
                <a:latin typeface="TitilliumText25L"/>
              </a:rPr>
              <a:t>Do innowacji w obrębie procesów zalicza się nowe lub znacząco udoskonalone metody tworzenia i świadczenia usług. Mogą one polegać na znaczących zmianach w zakresie sprzętu i oprogramowania stosowanego w firmach usługowych lub na zmianach w zakresie procedur lub technik wykorzystywanych do świadczenia usług.</a:t>
            </a:r>
            <a:endParaRPr lang="pl-PL" altLang="pl-PL" dirty="0" smtClean="0">
              <a:latin typeface="TitilliumText25L"/>
            </a:endParaRPr>
          </a:p>
          <a:p>
            <a:pPr algn="just"/>
            <a:endParaRPr lang="pl-PL" b="1" dirty="0">
              <a:solidFill>
                <a:schemeClr val="tx2">
                  <a:lumMod val="75000"/>
                </a:schemeClr>
              </a:solidFill>
              <a:latin typeface="TitilliumText25L"/>
            </a:endParaRPr>
          </a:p>
        </p:txBody>
      </p:sp>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5" name="Obraz 8"/>
          <p:cNvPicPr>
            <a:picLocks noChangeAspect="1"/>
          </p:cNvPicPr>
          <p:nvPr/>
        </p:nvPicPr>
        <p:blipFill>
          <a:blip r:embed="rId4" cstate="print"/>
          <a:srcRect/>
          <a:stretch>
            <a:fillRect/>
          </a:stretch>
        </p:blipFill>
        <p:spPr bwMode="auto">
          <a:xfrm>
            <a:off x="6928978" y="229669"/>
            <a:ext cx="1762095" cy="1370072"/>
          </a:xfrm>
          <a:prstGeom prst="rect">
            <a:avLst/>
          </a:prstGeom>
          <a:noFill/>
          <a:ln w="9525">
            <a:noFill/>
            <a:miter lim="800000"/>
            <a:headEnd/>
            <a:tailEnd/>
          </a:ln>
        </p:spPr>
      </p:pic>
      <p:sp>
        <p:nvSpPr>
          <p:cNvPr id="6" name="Prostokąt 5"/>
          <p:cNvSpPr/>
          <p:nvPr/>
        </p:nvSpPr>
        <p:spPr>
          <a:xfrm>
            <a:off x="1726251" y="788158"/>
            <a:ext cx="5202728" cy="461665"/>
          </a:xfrm>
          <a:prstGeom prst="rect">
            <a:avLst/>
          </a:prstGeom>
        </p:spPr>
        <p:txBody>
          <a:bodyPr wrap="square">
            <a:spAutoFit/>
          </a:bodyPr>
          <a:lstStyle/>
          <a:p>
            <a:r>
              <a:rPr lang="pl-PL" sz="2400" b="1" dirty="0" smtClean="0">
                <a:solidFill>
                  <a:schemeClr val="tx2">
                    <a:lumMod val="75000"/>
                  </a:schemeClr>
                </a:solidFill>
                <a:latin typeface="TitilliumText25L"/>
              </a:rPr>
              <a:t>I</a:t>
            </a:r>
            <a:r>
              <a:rPr lang="pl-PL" sz="2400" b="1" cap="small" dirty="0" smtClean="0">
                <a:solidFill>
                  <a:schemeClr val="tx2">
                    <a:lumMod val="75000"/>
                  </a:schemeClr>
                </a:solidFill>
                <a:latin typeface="TitilliumText25L"/>
              </a:rPr>
              <a:t>nnowacyjność</a:t>
            </a:r>
            <a:r>
              <a:rPr lang="pl-PL" sz="2400" b="1" dirty="0" smtClean="0">
                <a:solidFill>
                  <a:schemeClr val="tx2">
                    <a:lumMod val="75000"/>
                  </a:schemeClr>
                </a:solidFill>
                <a:latin typeface="TitilliumText25L"/>
              </a:rPr>
              <a:t>  c.d.</a:t>
            </a:r>
            <a:endParaRPr lang="pl-PL" sz="2400" b="1" dirty="0">
              <a:solidFill>
                <a:schemeClr val="tx2">
                  <a:lumMod val="75000"/>
                </a:schemeClr>
              </a:solidFill>
              <a:latin typeface="TitilliumText25L"/>
            </a:endParaRPr>
          </a:p>
        </p:txBody>
      </p:sp>
    </p:spTree>
    <p:extLst>
      <p:ext uri="{BB962C8B-B14F-4D97-AF65-F5344CB8AC3E}">
        <p14:creationId xmlns:p14="http://schemas.microsoft.com/office/powerpoint/2010/main" val="1988592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495300" y="1718757"/>
            <a:ext cx="8277225" cy="2862322"/>
          </a:xfrm>
          <a:prstGeom prst="rect">
            <a:avLst/>
          </a:prstGeom>
        </p:spPr>
        <p:txBody>
          <a:bodyPr wrap="square">
            <a:spAutoFit/>
          </a:bodyPr>
          <a:lstStyle/>
          <a:p>
            <a:pPr algn="just"/>
            <a:endParaRPr lang="pl-PL" altLang="pl-PL" b="1" spc="50" dirty="0" smtClean="0">
              <a:latin typeface="TitilliumText25L"/>
            </a:endParaRPr>
          </a:p>
          <a:p>
            <a:pPr algn="just"/>
            <a:r>
              <a:rPr lang="pl-PL" altLang="pl-PL" b="1" spc="50" dirty="0" smtClean="0">
                <a:latin typeface="TitilliumText25L"/>
              </a:rPr>
              <a:t>Innowacja organizacyjna </a:t>
            </a:r>
            <a:r>
              <a:rPr lang="pl-PL" altLang="pl-PL" spc="50" dirty="0">
                <a:latin typeface="TitilliumText25L"/>
              </a:rPr>
              <a:t>to wdrożenie nowej metody organizacyjnej </a:t>
            </a:r>
            <a:r>
              <a:rPr lang="pl-PL" altLang="pl-PL" spc="50" dirty="0" smtClean="0">
                <a:latin typeface="TitilliumText25L"/>
              </a:rPr>
              <a:t/>
            </a:r>
            <a:br>
              <a:rPr lang="pl-PL" altLang="pl-PL" spc="50" dirty="0" smtClean="0">
                <a:latin typeface="TitilliumText25L"/>
              </a:rPr>
            </a:br>
            <a:r>
              <a:rPr lang="pl-PL" altLang="pl-PL" spc="50" dirty="0" smtClean="0">
                <a:latin typeface="TitilliumText25L"/>
              </a:rPr>
              <a:t>w </a:t>
            </a:r>
            <a:r>
              <a:rPr lang="pl-PL" altLang="pl-PL" spc="50" dirty="0">
                <a:latin typeface="TitilliumText25L"/>
              </a:rPr>
              <a:t>przyjętych przez firmę zasadach działania, w organizacji miejsca pracy lub w stosunkach z otoczeniem. Celem innowacji organizacyjnych może być osiągnięcie lepszych wyników poprzez redukcję kosztów administracyjnych lub kosztów transakcyjnych, podniesienie poziomu zadowolenia z pracy (a tym samym wydajności pracy), uzyskanie dostępu do aktywów niebędących przedmiotem wymiany handlowej (takich jak nieskodyfikowana wiedza zewnętrzna), czy obniżenie kosztów dostaw. </a:t>
            </a:r>
            <a:endParaRPr lang="pl-PL" altLang="pl-PL" spc="50" dirty="0" smtClean="0">
              <a:latin typeface="TitilliumText25L"/>
            </a:endParaRPr>
          </a:p>
          <a:p>
            <a:pPr algn="just"/>
            <a:endParaRPr lang="pl-PL" b="1" dirty="0">
              <a:solidFill>
                <a:schemeClr val="tx2">
                  <a:lumMod val="75000"/>
                </a:schemeClr>
              </a:solidFill>
              <a:latin typeface="TitilliumText25L"/>
            </a:endParaRPr>
          </a:p>
        </p:txBody>
      </p:sp>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5" name="Obraz 8"/>
          <p:cNvPicPr>
            <a:picLocks noChangeAspect="1"/>
          </p:cNvPicPr>
          <p:nvPr/>
        </p:nvPicPr>
        <p:blipFill>
          <a:blip r:embed="rId4" cstate="print"/>
          <a:srcRect/>
          <a:stretch>
            <a:fillRect/>
          </a:stretch>
        </p:blipFill>
        <p:spPr bwMode="auto">
          <a:xfrm>
            <a:off x="6928978" y="229669"/>
            <a:ext cx="1762095" cy="1370072"/>
          </a:xfrm>
          <a:prstGeom prst="rect">
            <a:avLst/>
          </a:prstGeom>
          <a:noFill/>
          <a:ln w="9525">
            <a:noFill/>
            <a:miter lim="800000"/>
            <a:headEnd/>
            <a:tailEnd/>
          </a:ln>
        </p:spPr>
      </p:pic>
      <p:sp>
        <p:nvSpPr>
          <p:cNvPr id="6" name="Prostokąt 5"/>
          <p:cNvSpPr/>
          <p:nvPr/>
        </p:nvSpPr>
        <p:spPr>
          <a:xfrm>
            <a:off x="1726251" y="788158"/>
            <a:ext cx="5202728" cy="461665"/>
          </a:xfrm>
          <a:prstGeom prst="rect">
            <a:avLst/>
          </a:prstGeom>
        </p:spPr>
        <p:txBody>
          <a:bodyPr wrap="square">
            <a:spAutoFit/>
          </a:bodyPr>
          <a:lstStyle/>
          <a:p>
            <a:r>
              <a:rPr lang="pl-PL" sz="2400" b="1" dirty="0" smtClean="0">
                <a:solidFill>
                  <a:schemeClr val="tx2">
                    <a:lumMod val="75000"/>
                  </a:schemeClr>
                </a:solidFill>
                <a:latin typeface="TitilliumText25L"/>
              </a:rPr>
              <a:t>I</a:t>
            </a:r>
            <a:r>
              <a:rPr lang="pl-PL" sz="2400" b="1" cap="small" dirty="0" smtClean="0">
                <a:solidFill>
                  <a:schemeClr val="tx2">
                    <a:lumMod val="75000"/>
                  </a:schemeClr>
                </a:solidFill>
                <a:latin typeface="TitilliumText25L"/>
              </a:rPr>
              <a:t>nnowacyjność</a:t>
            </a:r>
            <a:r>
              <a:rPr lang="pl-PL" sz="2400" b="1" dirty="0" smtClean="0">
                <a:solidFill>
                  <a:schemeClr val="tx2">
                    <a:lumMod val="75000"/>
                  </a:schemeClr>
                </a:solidFill>
                <a:latin typeface="TitilliumText25L"/>
              </a:rPr>
              <a:t>  c.d.</a:t>
            </a:r>
            <a:endParaRPr lang="pl-PL" sz="2400" b="1" dirty="0">
              <a:solidFill>
                <a:schemeClr val="tx2">
                  <a:lumMod val="75000"/>
                </a:schemeClr>
              </a:solidFill>
              <a:latin typeface="TitilliumText25L"/>
            </a:endParaRPr>
          </a:p>
        </p:txBody>
      </p:sp>
    </p:spTree>
    <p:extLst>
      <p:ext uri="{BB962C8B-B14F-4D97-AF65-F5344CB8AC3E}">
        <p14:creationId xmlns:p14="http://schemas.microsoft.com/office/powerpoint/2010/main" val="2097994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66" y="-168877"/>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110" y="372720"/>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581114" y="1815055"/>
            <a:ext cx="8118505" cy="3954929"/>
          </a:xfrm>
          <a:prstGeom prst="rect">
            <a:avLst/>
          </a:prstGeom>
        </p:spPr>
        <p:txBody>
          <a:bodyPr wrap="square">
            <a:spAutoFit/>
          </a:bodyPr>
          <a:lstStyle/>
          <a:p>
            <a:pPr marL="342900" indent="-342900" algn="just">
              <a:spcAft>
                <a:spcPts val="1800"/>
              </a:spcAft>
              <a:buFont typeface="Wingdings" panose="05000000000000000000" pitchFamily="2" charset="2"/>
              <a:buChar char="§"/>
              <a:defRPr/>
            </a:pPr>
            <a:r>
              <a:rPr lang="pl-PL" sz="2200" b="1" dirty="0" smtClean="0">
                <a:solidFill>
                  <a:schemeClr val="tx2">
                    <a:lumMod val="75000"/>
                  </a:schemeClr>
                </a:solidFill>
                <a:latin typeface="TitilliumText25L"/>
              </a:rPr>
              <a:t>KONKURENCYJNOŚĆ</a:t>
            </a:r>
          </a:p>
          <a:p>
            <a:pPr algn="just">
              <a:defRPr/>
            </a:pPr>
            <a:r>
              <a:rPr lang="pl-PL" sz="2200" dirty="0" smtClean="0">
                <a:solidFill>
                  <a:schemeClr val="tx2">
                    <a:lumMod val="75000"/>
                  </a:schemeClr>
                </a:solidFill>
                <a:latin typeface="TitilliumText25L"/>
              </a:rPr>
              <a:t>Realizacja projektu musi prowadzić do podniesienia konkurencyjności przedsiębiorstwa </a:t>
            </a:r>
            <a:r>
              <a:rPr lang="pl-PL" sz="2200" b="1" dirty="0" smtClean="0">
                <a:solidFill>
                  <a:schemeClr val="tx2">
                    <a:lumMod val="75000"/>
                  </a:schemeClr>
                </a:solidFill>
                <a:latin typeface="TitilliumText25L"/>
              </a:rPr>
              <a:t>co najmniej na poziomie regionalnym</a:t>
            </a:r>
            <a:r>
              <a:rPr lang="pl-PL" sz="2200" dirty="0" smtClean="0">
                <a:solidFill>
                  <a:schemeClr val="tx2">
                    <a:lumMod val="75000"/>
                  </a:schemeClr>
                </a:solidFill>
                <a:latin typeface="TitilliumText25L"/>
              </a:rPr>
              <a:t>, tzn. powinna przekładać się na poprawę pozycji przedsiębiorstwa wobec konkurencji w skali województwa zachodniopomorskiego. </a:t>
            </a:r>
          </a:p>
          <a:p>
            <a:pPr algn="just">
              <a:defRPr/>
            </a:pPr>
            <a:endParaRPr lang="pl-PL" sz="2200" dirty="0" smtClean="0">
              <a:solidFill>
                <a:schemeClr val="tx2">
                  <a:lumMod val="75000"/>
                </a:schemeClr>
              </a:solidFill>
              <a:latin typeface="TitilliumText25L"/>
            </a:endParaRPr>
          </a:p>
          <a:p>
            <a:pPr lvl="0" algn="just"/>
            <a:r>
              <a:rPr lang="pl-PL" sz="2000" dirty="0">
                <a:solidFill>
                  <a:schemeClr val="tx2">
                    <a:lumMod val="75000"/>
                  </a:schemeClr>
                </a:solidFill>
                <a:latin typeface="TitilliumText25L"/>
              </a:rPr>
              <a:t>Dodatkowo premiowane będą projekty, których realizacja będzie prowadziła </a:t>
            </a:r>
            <a:r>
              <a:rPr lang="pl-PL" sz="2000" dirty="0" smtClean="0">
                <a:solidFill>
                  <a:schemeClr val="tx2">
                    <a:lumMod val="75000"/>
                  </a:schemeClr>
                </a:solidFill>
                <a:latin typeface="TitilliumText25L"/>
              </a:rPr>
              <a:t>do podniesienia </a:t>
            </a:r>
            <a:r>
              <a:rPr lang="pl-PL" sz="2000" dirty="0">
                <a:solidFill>
                  <a:schemeClr val="tx2">
                    <a:lumMod val="75000"/>
                  </a:schemeClr>
                </a:solidFill>
                <a:latin typeface="TitilliumText25L"/>
              </a:rPr>
              <a:t>konkurencyjności na poziomie wyższym </a:t>
            </a:r>
            <a:r>
              <a:rPr lang="pl-PL" sz="2000" dirty="0" smtClean="0">
                <a:solidFill>
                  <a:schemeClr val="tx2">
                    <a:lumMod val="75000"/>
                  </a:schemeClr>
                </a:solidFill>
                <a:latin typeface="TitilliumText25L"/>
              </a:rPr>
              <a:t>(ponadregionalnym</a:t>
            </a:r>
            <a:r>
              <a:rPr lang="pl-PL" sz="2000" dirty="0">
                <a:solidFill>
                  <a:schemeClr val="tx2">
                    <a:lumMod val="75000"/>
                  </a:schemeClr>
                </a:solidFill>
                <a:latin typeface="TitilliumText25L"/>
              </a:rPr>
              <a:t>, krajowym, międzynarodowym</a:t>
            </a:r>
            <a:r>
              <a:rPr lang="pl-PL" sz="2000" dirty="0" smtClean="0">
                <a:solidFill>
                  <a:schemeClr val="tx2">
                    <a:lumMod val="75000"/>
                  </a:schemeClr>
                </a:solidFill>
                <a:latin typeface="TitilliumText25L"/>
              </a:rPr>
              <a:t>).</a:t>
            </a:r>
          </a:p>
          <a:p>
            <a:pPr lvl="0" algn="just"/>
            <a:endParaRPr lang="pl-PL" sz="2200" dirty="0">
              <a:solidFill>
                <a:schemeClr val="tx2">
                  <a:lumMod val="75000"/>
                </a:schemeClr>
              </a:solidFill>
              <a:latin typeface="TitilliumText25L"/>
            </a:endParaRPr>
          </a:p>
        </p:txBody>
      </p:sp>
      <p:pic>
        <p:nvPicPr>
          <p:cNvPr id="17" name="Obraz 8"/>
          <p:cNvPicPr>
            <a:picLocks noChangeAspect="1"/>
          </p:cNvPicPr>
          <p:nvPr/>
        </p:nvPicPr>
        <p:blipFill>
          <a:blip r:embed="rId7" cstate="print"/>
          <a:srcRect/>
          <a:stretch>
            <a:fillRect/>
          </a:stretch>
        </p:blipFill>
        <p:spPr bwMode="auto">
          <a:xfrm>
            <a:off x="7224726" y="155173"/>
            <a:ext cx="1762095" cy="1370072"/>
          </a:xfrm>
          <a:prstGeom prst="rect">
            <a:avLst/>
          </a:prstGeom>
          <a:noFill/>
          <a:ln w="9525">
            <a:noFill/>
            <a:miter lim="800000"/>
            <a:headEnd/>
            <a:tailEnd/>
          </a:ln>
        </p:spPr>
      </p:pic>
      <p:sp>
        <p:nvSpPr>
          <p:cNvPr id="16" name="Prostokąt 15"/>
          <p:cNvSpPr/>
          <p:nvPr/>
        </p:nvSpPr>
        <p:spPr>
          <a:xfrm>
            <a:off x="1475960" y="493334"/>
            <a:ext cx="6629815" cy="1015663"/>
          </a:xfrm>
          <a:prstGeom prst="rect">
            <a:avLst/>
          </a:prstGeom>
        </p:spPr>
        <p:txBody>
          <a:bodyPr wrap="square">
            <a:spAutoFit/>
          </a:bodyPr>
          <a:lstStyle/>
          <a:p>
            <a:r>
              <a:rPr lang="pl-PL" sz="2200" b="1" dirty="0">
                <a:solidFill>
                  <a:schemeClr val="tx2">
                    <a:lumMod val="75000"/>
                  </a:schemeClr>
                </a:solidFill>
                <a:latin typeface="TitilliumText25L"/>
              </a:rPr>
              <a:t>ZASADY </a:t>
            </a:r>
            <a:r>
              <a:rPr lang="pl-PL" sz="2200" b="1" dirty="0" smtClean="0">
                <a:solidFill>
                  <a:schemeClr val="tx2">
                    <a:lumMod val="75000"/>
                  </a:schemeClr>
                </a:solidFill>
                <a:latin typeface="TitilliumText25L"/>
              </a:rPr>
              <a:t>PRZYZNANIA DOFINANSOWANIA</a:t>
            </a:r>
            <a:endParaRPr lang="pl-PL" sz="2200" b="1" dirty="0">
              <a:solidFill>
                <a:schemeClr val="tx2">
                  <a:lumMod val="75000"/>
                </a:schemeClr>
              </a:solidFill>
              <a:latin typeface="TitilliumText25L"/>
            </a:endParaRPr>
          </a:p>
          <a:p>
            <a:endParaRPr lang="pl-PL" sz="1400" b="1" dirty="0">
              <a:solidFill>
                <a:schemeClr val="tx2">
                  <a:lumMod val="75000"/>
                </a:schemeClr>
              </a:solidFill>
              <a:latin typeface="TitilliumText25L"/>
            </a:endParaRPr>
          </a:p>
          <a:p>
            <a:pPr algn="ctr"/>
            <a:r>
              <a:rPr lang="pl-PL" sz="2200" b="1" spc="100" dirty="0">
                <a:solidFill>
                  <a:schemeClr val="tx2">
                    <a:lumMod val="75000"/>
                  </a:schemeClr>
                </a:solidFill>
                <a:latin typeface="TitilliumText25L"/>
              </a:rPr>
              <a:t>Warunki </a:t>
            </a:r>
            <a:r>
              <a:rPr lang="pl-PL" sz="2200" b="1" spc="100" dirty="0" smtClean="0">
                <a:solidFill>
                  <a:schemeClr val="tx2">
                    <a:lumMod val="75000"/>
                  </a:schemeClr>
                </a:solidFill>
                <a:latin typeface="TitilliumText25L"/>
              </a:rPr>
              <a:t>obligatoryjne c.d.</a:t>
            </a:r>
            <a:endParaRPr lang="pl-PL" sz="2200" b="1" spc="100" dirty="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371475" y="1634018"/>
            <a:ext cx="8675673" cy="2369880"/>
          </a:xfrm>
          <a:prstGeom prst="rect">
            <a:avLst/>
          </a:prstGeom>
        </p:spPr>
        <p:txBody>
          <a:bodyPr wrap="square">
            <a:spAutoFit/>
          </a:bodyPr>
          <a:lstStyle/>
          <a:p>
            <a:pPr marL="285750" lvl="0" indent="-285750">
              <a:buFont typeface="Wingdings" panose="05000000000000000000" pitchFamily="2" charset="2"/>
              <a:buChar char="§"/>
            </a:pPr>
            <a:r>
              <a:rPr lang="pl-PL" sz="2200" b="1" cap="small" dirty="0" smtClean="0">
                <a:solidFill>
                  <a:schemeClr val="tx2">
                    <a:lumMod val="75000"/>
                  </a:schemeClr>
                </a:solidFill>
                <a:latin typeface="TitilliumText25L"/>
              </a:rPr>
              <a:t>Lokalizacja projektu oraz miejsce prowadzenia działalności</a:t>
            </a:r>
          </a:p>
          <a:p>
            <a:pPr lvl="0"/>
            <a:endParaRPr lang="pl-PL" dirty="0">
              <a:solidFill>
                <a:schemeClr val="tx2">
                  <a:lumMod val="75000"/>
                </a:schemeClr>
              </a:solidFill>
              <a:latin typeface="TitilliumText25L"/>
            </a:endParaRPr>
          </a:p>
          <a:p>
            <a:pPr lvl="0" algn="just"/>
            <a:r>
              <a:rPr lang="pl-PL" sz="2000" dirty="0" smtClean="0">
                <a:solidFill>
                  <a:schemeClr val="tx2">
                    <a:lumMod val="75000"/>
                  </a:schemeClr>
                </a:solidFill>
                <a:latin typeface="TitilliumText25L"/>
              </a:rPr>
              <a:t>Lokalizacja </a:t>
            </a:r>
            <a:r>
              <a:rPr lang="pl-PL" sz="2000" dirty="0">
                <a:solidFill>
                  <a:schemeClr val="tx2">
                    <a:lumMod val="75000"/>
                  </a:schemeClr>
                </a:solidFill>
                <a:latin typeface="TitilliumText25L"/>
              </a:rPr>
              <a:t>projektu oraz miejsce prowadzenia działalności gospodarczej przedsiębiorstwa </a:t>
            </a:r>
            <a:r>
              <a:rPr lang="pl-PL" sz="2000" b="1" dirty="0">
                <a:solidFill>
                  <a:schemeClr val="tx2">
                    <a:lumMod val="75000"/>
                  </a:schemeClr>
                </a:solidFill>
                <a:latin typeface="TitilliumText25L"/>
              </a:rPr>
              <a:t>muszą znajdować się na obszarze KKBOF.</a:t>
            </a:r>
          </a:p>
          <a:p>
            <a:endParaRPr lang="pl-PL" sz="1400" b="1" u="sng" dirty="0" smtClean="0">
              <a:latin typeface="TitilliumText25L"/>
            </a:endParaRPr>
          </a:p>
          <a:p>
            <a:pPr algn="ctr"/>
            <a:r>
              <a:rPr lang="pl-PL" b="1" u="sng" dirty="0" smtClean="0">
                <a:latin typeface="TitilliumText25L"/>
              </a:rPr>
              <a:t>Obszar KKBOF – obszar miast i gmin:</a:t>
            </a:r>
          </a:p>
          <a:p>
            <a:pPr>
              <a:buFont typeface="Wingdings" pitchFamily="2" charset="2"/>
              <a:buChar char="ü"/>
            </a:pPr>
            <a:endParaRPr lang="pl-PL" dirty="0" smtClean="0">
              <a:latin typeface="TitilliumText25L"/>
            </a:endParaRPr>
          </a:p>
          <a:p>
            <a:endParaRPr lang="pl-PL" dirty="0"/>
          </a:p>
        </p:txBody>
      </p:sp>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7260" y="372720"/>
            <a:ext cx="1085850" cy="1152525"/>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5" name="Obraz 8"/>
          <p:cNvPicPr>
            <a:picLocks noChangeAspect="1"/>
          </p:cNvPicPr>
          <p:nvPr/>
        </p:nvPicPr>
        <p:blipFill>
          <a:blip r:embed="rId4" cstate="print"/>
          <a:srcRect/>
          <a:stretch>
            <a:fillRect/>
          </a:stretch>
        </p:blipFill>
        <p:spPr bwMode="auto">
          <a:xfrm>
            <a:off x="7285053" y="263946"/>
            <a:ext cx="1762095" cy="1370072"/>
          </a:xfrm>
          <a:prstGeom prst="rect">
            <a:avLst/>
          </a:prstGeom>
          <a:noFill/>
          <a:ln w="9525">
            <a:noFill/>
            <a:miter lim="800000"/>
            <a:headEnd/>
            <a:tailEnd/>
          </a:ln>
        </p:spPr>
      </p:pic>
      <p:sp>
        <p:nvSpPr>
          <p:cNvPr id="6" name="Prostokąt 5"/>
          <p:cNvSpPr/>
          <p:nvPr/>
        </p:nvSpPr>
        <p:spPr>
          <a:xfrm>
            <a:off x="1656935" y="407489"/>
            <a:ext cx="5896390" cy="1015663"/>
          </a:xfrm>
          <a:prstGeom prst="rect">
            <a:avLst/>
          </a:prstGeom>
        </p:spPr>
        <p:txBody>
          <a:bodyPr wrap="square">
            <a:spAutoFit/>
          </a:bodyPr>
          <a:lstStyle/>
          <a:p>
            <a:pPr>
              <a:buFont typeface="Arial" charset="0"/>
              <a:buNone/>
            </a:pPr>
            <a:r>
              <a:rPr lang="pl-PL" sz="2200" b="1" dirty="0">
                <a:solidFill>
                  <a:schemeClr val="tx2">
                    <a:lumMod val="75000"/>
                  </a:schemeClr>
                </a:solidFill>
                <a:latin typeface="TitilliumText25L"/>
              </a:rPr>
              <a:t>ZASADY PRZYZNANIA DOFINANSOWANIA</a:t>
            </a:r>
          </a:p>
          <a:p>
            <a:pPr>
              <a:buFont typeface="Arial" charset="0"/>
              <a:buNone/>
            </a:pPr>
            <a:endParaRPr lang="pl-PL" sz="1600" b="1" dirty="0">
              <a:solidFill>
                <a:schemeClr val="tx2">
                  <a:lumMod val="75000"/>
                </a:schemeClr>
              </a:solidFill>
              <a:latin typeface="TitilliumText25L"/>
            </a:endParaRPr>
          </a:p>
          <a:p>
            <a:pPr algn="ctr">
              <a:buFont typeface="Arial" charset="0"/>
              <a:buNone/>
            </a:pPr>
            <a:r>
              <a:rPr lang="pl-PL" sz="2200" b="1" dirty="0">
                <a:solidFill>
                  <a:schemeClr val="tx2">
                    <a:lumMod val="75000"/>
                  </a:schemeClr>
                </a:solidFill>
                <a:latin typeface="TitilliumText25L"/>
              </a:rPr>
              <a:t>Warunki obligatoryjne c.d.</a:t>
            </a:r>
          </a:p>
        </p:txBody>
      </p:sp>
      <p:graphicFrame>
        <p:nvGraphicFramePr>
          <p:cNvPr id="7" name="Tabela 6"/>
          <p:cNvGraphicFramePr>
            <a:graphicFrameLocks noGrp="1"/>
          </p:cNvGraphicFramePr>
          <p:nvPr>
            <p:extLst>
              <p:ext uri="{D42A27DB-BD31-4B8C-83A1-F6EECF244321}">
                <p14:modId xmlns:p14="http://schemas.microsoft.com/office/powerpoint/2010/main" val="3049614049"/>
              </p:ext>
            </p:extLst>
          </p:nvPr>
        </p:nvGraphicFramePr>
        <p:xfrm>
          <a:off x="1480336" y="3419475"/>
          <a:ext cx="6457950" cy="3371850"/>
        </p:xfrm>
        <a:graphic>
          <a:graphicData uri="http://schemas.openxmlformats.org/drawingml/2006/table">
            <a:tbl>
              <a:tblPr firstRow="1" bandRow="1">
                <a:tableStyleId>{5C22544A-7EE6-4342-B048-85BDC9FD1C3A}</a:tableStyleId>
              </a:tblPr>
              <a:tblGrid>
                <a:gridCol w="3178522"/>
                <a:gridCol w="3279428"/>
              </a:tblGrid>
              <a:tr h="3371850">
                <a:tc>
                  <a:txBody>
                    <a:bodyPr/>
                    <a:lstStyle/>
                    <a:p>
                      <a:pPr>
                        <a:lnSpc>
                          <a:spcPct val="112000"/>
                        </a:lnSpc>
                        <a:buFont typeface="Wingdings" pitchFamily="2" charset="2"/>
                        <a:buChar char="ü"/>
                      </a:pPr>
                      <a:r>
                        <a:rPr lang="pl-PL" dirty="0" smtClean="0">
                          <a:latin typeface="TitilliumText25L"/>
                        </a:rPr>
                        <a:t> </a:t>
                      </a:r>
                      <a:r>
                        <a:rPr lang="pl-PL" sz="1900" spc="200" baseline="0" dirty="0" smtClean="0">
                          <a:latin typeface="TitilliumText25L"/>
                        </a:rPr>
                        <a:t>Będzino</a:t>
                      </a:r>
                    </a:p>
                    <a:p>
                      <a:pPr>
                        <a:lnSpc>
                          <a:spcPct val="112000"/>
                        </a:lnSpc>
                        <a:buFont typeface="Wingdings" pitchFamily="2" charset="2"/>
                        <a:buChar char="ü"/>
                      </a:pPr>
                      <a:r>
                        <a:rPr lang="pl-PL" sz="1900" spc="200" baseline="0" dirty="0" smtClean="0">
                          <a:latin typeface="TitilliumText25L"/>
                        </a:rPr>
                        <a:t> Białogard (gmina)</a:t>
                      </a:r>
                    </a:p>
                    <a:p>
                      <a:pPr>
                        <a:lnSpc>
                          <a:spcPct val="112000"/>
                        </a:lnSpc>
                        <a:buFont typeface="Wingdings" pitchFamily="2" charset="2"/>
                        <a:buChar char="ü"/>
                      </a:pPr>
                      <a:r>
                        <a:rPr lang="pl-PL" sz="1900" spc="200" baseline="0" dirty="0" smtClean="0">
                          <a:latin typeface="TitilliumText25L"/>
                        </a:rPr>
                        <a:t> Miasto Białogard</a:t>
                      </a:r>
                    </a:p>
                    <a:p>
                      <a:pPr>
                        <a:lnSpc>
                          <a:spcPct val="112000"/>
                        </a:lnSpc>
                        <a:buFont typeface="Wingdings" pitchFamily="2" charset="2"/>
                        <a:buChar char="ü"/>
                      </a:pPr>
                      <a:r>
                        <a:rPr lang="pl-PL" sz="1900" spc="200" baseline="0" dirty="0" smtClean="0">
                          <a:latin typeface="TitilliumText25L"/>
                        </a:rPr>
                        <a:t> Biesiekierz </a:t>
                      </a:r>
                    </a:p>
                    <a:p>
                      <a:pPr>
                        <a:lnSpc>
                          <a:spcPct val="112000"/>
                        </a:lnSpc>
                        <a:buFont typeface="Wingdings" pitchFamily="2" charset="2"/>
                        <a:buChar char="ü"/>
                      </a:pPr>
                      <a:r>
                        <a:rPr lang="pl-PL" sz="1900" spc="200" baseline="0" dirty="0" smtClean="0">
                          <a:latin typeface="TitilliumText25L"/>
                        </a:rPr>
                        <a:t> Bobolice </a:t>
                      </a:r>
                    </a:p>
                    <a:p>
                      <a:pPr>
                        <a:lnSpc>
                          <a:spcPct val="112000"/>
                        </a:lnSpc>
                        <a:buFont typeface="Wingdings" pitchFamily="2" charset="2"/>
                        <a:buChar char="ü"/>
                      </a:pPr>
                      <a:r>
                        <a:rPr lang="pl-PL" sz="1900" spc="200" baseline="0" dirty="0" smtClean="0">
                          <a:latin typeface="TitilliumText25L"/>
                        </a:rPr>
                        <a:t> Dygowo </a:t>
                      </a:r>
                    </a:p>
                    <a:p>
                      <a:pPr>
                        <a:lnSpc>
                          <a:spcPct val="112000"/>
                        </a:lnSpc>
                        <a:buFont typeface="Wingdings" pitchFamily="2" charset="2"/>
                        <a:buChar char="ü"/>
                      </a:pPr>
                      <a:r>
                        <a:rPr lang="pl-PL" sz="1900" spc="200" baseline="0" dirty="0" smtClean="0">
                          <a:latin typeface="TitilliumText25L"/>
                        </a:rPr>
                        <a:t> Gościno</a:t>
                      </a:r>
                    </a:p>
                    <a:p>
                      <a:pPr>
                        <a:lnSpc>
                          <a:spcPct val="112000"/>
                        </a:lnSpc>
                        <a:buFont typeface="Wingdings" pitchFamily="2" charset="2"/>
                        <a:buChar char="ü"/>
                      </a:pPr>
                      <a:r>
                        <a:rPr lang="pl-PL" sz="1900" spc="200" baseline="0" dirty="0" smtClean="0">
                          <a:latin typeface="TitilliumText25L"/>
                        </a:rPr>
                        <a:t> Karlino </a:t>
                      </a:r>
                    </a:p>
                    <a:p>
                      <a:pPr>
                        <a:lnSpc>
                          <a:spcPct val="112000"/>
                        </a:lnSpc>
                        <a:buFont typeface="Wingdings" pitchFamily="2" charset="2"/>
                        <a:buChar char="ü"/>
                      </a:pPr>
                      <a:r>
                        <a:rPr lang="pl-PL" sz="1900" spc="200" baseline="0" dirty="0" smtClean="0">
                          <a:latin typeface="TitilliumText25L"/>
                        </a:rPr>
                        <a:t> Kołobrzeg (gmina)</a:t>
                      </a:r>
                    </a:p>
                    <a:p>
                      <a:pPr>
                        <a:lnSpc>
                          <a:spcPct val="112000"/>
                        </a:lnSpc>
                        <a:buFont typeface="Wingdings" pitchFamily="2" charset="2"/>
                        <a:buChar char="ü"/>
                      </a:pPr>
                      <a:r>
                        <a:rPr lang="pl-PL" sz="1900" spc="200" baseline="0" dirty="0" smtClean="0">
                          <a:latin typeface="TitilliumText25L"/>
                        </a:rPr>
                        <a:t> Miasto Kołobrzeg</a:t>
                      </a:r>
                    </a:p>
                  </a:txBody>
                  <a:tcPr/>
                </a:tc>
                <a:tc>
                  <a:txBody>
                    <a:bodyPr/>
                    <a:lstStyle/>
                    <a:p>
                      <a:pPr>
                        <a:lnSpc>
                          <a:spcPct val="112000"/>
                        </a:lnSpc>
                        <a:buFont typeface="Wingdings" pitchFamily="2" charset="2"/>
                        <a:buChar char="ü"/>
                      </a:pPr>
                      <a:r>
                        <a:rPr lang="pl-PL" dirty="0" smtClean="0">
                          <a:latin typeface="TitilliumText25L"/>
                        </a:rPr>
                        <a:t> </a:t>
                      </a:r>
                      <a:r>
                        <a:rPr lang="pl-PL" sz="1900" spc="200" baseline="0" dirty="0" smtClean="0">
                          <a:latin typeface="TitilliumText25L"/>
                        </a:rPr>
                        <a:t>Miasto Koszalin</a:t>
                      </a:r>
                    </a:p>
                    <a:p>
                      <a:pPr>
                        <a:lnSpc>
                          <a:spcPct val="112000"/>
                        </a:lnSpc>
                        <a:buFont typeface="Wingdings" pitchFamily="2" charset="2"/>
                        <a:buChar char="ü"/>
                      </a:pPr>
                      <a:r>
                        <a:rPr lang="pl-PL" sz="1900" spc="200" baseline="0" dirty="0" smtClean="0">
                          <a:latin typeface="TitilliumText25L"/>
                        </a:rPr>
                        <a:t> Manowo</a:t>
                      </a:r>
                    </a:p>
                    <a:p>
                      <a:pPr>
                        <a:lnSpc>
                          <a:spcPct val="112000"/>
                        </a:lnSpc>
                        <a:buFont typeface="Wingdings" pitchFamily="2" charset="2"/>
                        <a:buChar char="ü"/>
                      </a:pPr>
                      <a:r>
                        <a:rPr lang="pl-PL" sz="1900" spc="200" baseline="0" dirty="0" smtClean="0">
                          <a:latin typeface="TitilliumText25L"/>
                        </a:rPr>
                        <a:t> Mielno</a:t>
                      </a:r>
                    </a:p>
                    <a:p>
                      <a:pPr>
                        <a:lnSpc>
                          <a:spcPct val="112000"/>
                        </a:lnSpc>
                        <a:buFont typeface="Wingdings" pitchFamily="2" charset="2"/>
                        <a:buChar char="ü"/>
                      </a:pPr>
                      <a:r>
                        <a:rPr lang="pl-PL" sz="1900" spc="200" baseline="0" dirty="0" smtClean="0">
                          <a:latin typeface="TitilliumText25L"/>
                        </a:rPr>
                        <a:t> Polanów</a:t>
                      </a:r>
                    </a:p>
                    <a:p>
                      <a:pPr>
                        <a:lnSpc>
                          <a:spcPct val="112000"/>
                        </a:lnSpc>
                        <a:buFont typeface="Wingdings" pitchFamily="2" charset="2"/>
                        <a:buChar char="ü"/>
                      </a:pPr>
                      <a:r>
                        <a:rPr lang="pl-PL" sz="1900" spc="200" baseline="0" dirty="0" smtClean="0">
                          <a:latin typeface="TitilliumText25L"/>
                        </a:rPr>
                        <a:t> Sianów</a:t>
                      </a:r>
                    </a:p>
                    <a:p>
                      <a:pPr>
                        <a:lnSpc>
                          <a:spcPct val="112000"/>
                        </a:lnSpc>
                        <a:buFont typeface="Wingdings" pitchFamily="2" charset="2"/>
                        <a:buChar char="ü"/>
                      </a:pPr>
                      <a:r>
                        <a:rPr lang="pl-PL" sz="1900" spc="200" baseline="0" dirty="0" smtClean="0">
                          <a:latin typeface="TitilliumText25L"/>
                        </a:rPr>
                        <a:t> Siemyśl</a:t>
                      </a:r>
                    </a:p>
                    <a:p>
                      <a:pPr>
                        <a:lnSpc>
                          <a:spcPct val="112000"/>
                        </a:lnSpc>
                        <a:buFont typeface="Wingdings" pitchFamily="2" charset="2"/>
                        <a:buChar char="ü"/>
                      </a:pPr>
                      <a:r>
                        <a:rPr lang="pl-PL" sz="1900" spc="200" baseline="0" dirty="0" smtClean="0">
                          <a:latin typeface="TitilliumText25L"/>
                        </a:rPr>
                        <a:t> Świeszyno</a:t>
                      </a:r>
                    </a:p>
                    <a:p>
                      <a:pPr>
                        <a:lnSpc>
                          <a:spcPct val="112000"/>
                        </a:lnSpc>
                        <a:buFont typeface="Wingdings" pitchFamily="2" charset="2"/>
                        <a:buChar char="ü"/>
                      </a:pPr>
                      <a:r>
                        <a:rPr lang="pl-PL" sz="1900" spc="200" baseline="0" dirty="0" smtClean="0">
                          <a:latin typeface="TitilliumText25L"/>
                        </a:rPr>
                        <a:t> Tychowo</a:t>
                      </a:r>
                    </a:p>
                    <a:p>
                      <a:pPr>
                        <a:lnSpc>
                          <a:spcPct val="112000"/>
                        </a:lnSpc>
                        <a:buFont typeface="Wingdings" pitchFamily="2" charset="2"/>
                        <a:buChar char="ü"/>
                      </a:pPr>
                      <a:r>
                        <a:rPr lang="pl-PL" sz="1900" spc="200" baseline="0" dirty="0" smtClean="0">
                          <a:latin typeface="TitilliumText25L"/>
                        </a:rPr>
                        <a:t> Ustronie Morskie</a:t>
                      </a:r>
                    </a:p>
                    <a:p>
                      <a:pPr>
                        <a:buFont typeface="Wingdings" pitchFamily="2" charset="2"/>
                        <a:buNone/>
                      </a:pPr>
                      <a:endParaRPr lang="pl-PL" dirty="0" smtClean="0">
                        <a:latin typeface="TitilliumText25L"/>
                      </a:endParaRPr>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975" y="79786"/>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110" y="375542"/>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600164" y="1931549"/>
            <a:ext cx="8118505" cy="2816156"/>
          </a:xfrm>
          <a:prstGeom prst="rect">
            <a:avLst/>
          </a:prstGeom>
        </p:spPr>
        <p:txBody>
          <a:bodyPr wrap="square">
            <a:spAutoFit/>
          </a:bodyPr>
          <a:lstStyle/>
          <a:p>
            <a:pPr marL="342900" lvl="0" indent="-342900" algn="just">
              <a:spcAft>
                <a:spcPts val="1800"/>
              </a:spcAft>
              <a:buFont typeface="Wingdings" panose="05000000000000000000" pitchFamily="2" charset="2"/>
              <a:buChar char="§"/>
            </a:pPr>
            <a:r>
              <a:rPr lang="pl-PL" sz="2200" dirty="0" smtClean="0">
                <a:solidFill>
                  <a:schemeClr val="tx2">
                    <a:lumMod val="75000"/>
                  </a:schemeClr>
                </a:solidFill>
                <a:latin typeface="TitilliumText25L"/>
              </a:rPr>
              <a:t>ZGODNOŚĆ ZE STRATEGIĄ ZIT KKBOF</a:t>
            </a:r>
          </a:p>
          <a:p>
            <a:pPr lvl="0" algn="just">
              <a:spcAft>
                <a:spcPts val="1200"/>
              </a:spcAft>
            </a:pPr>
            <a:r>
              <a:rPr lang="pl-PL" sz="2200" dirty="0" smtClean="0">
                <a:solidFill>
                  <a:schemeClr val="tx2">
                    <a:lumMod val="75000"/>
                  </a:schemeClr>
                </a:solidFill>
                <a:latin typeface="TitilliumText25L"/>
              </a:rPr>
              <a:t>Każdy projekt musi być komplementarny z projektami wspieranymi z pozostałych działań wspierających obszar KKBOF w ramach ZIT, tzn. musi być </a:t>
            </a:r>
            <a:r>
              <a:rPr lang="pl-PL" sz="2200" b="1" dirty="0" smtClean="0">
                <a:solidFill>
                  <a:schemeClr val="tx2">
                    <a:lumMod val="75000"/>
                  </a:schemeClr>
                </a:solidFill>
                <a:latin typeface="TitilliumText25L"/>
              </a:rPr>
              <a:t>zgodny ze strategią ZIT KKBOF </a:t>
            </a:r>
            <a:r>
              <a:rPr lang="pl-PL" sz="2200" dirty="0" smtClean="0">
                <a:solidFill>
                  <a:schemeClr val="tx2">
                    <a:lumMod val="75000"/>
                  </a:schemeClr>
                </a:solidFill>
                <a:latin typeface="TitilliumText25L"/>
              </a:rPr>
              <a:t>(z jej celami, założeniami, w szczególności określonymi w Działaniu 2.2.1 Wsparcie innowacyjności przedsiębiorstw).</a:t>
            </a:r>
            <a:endParaRPr lang="pl-PL" sz="2200" i="1" dirty="0" smtClean="0">
              <a:solidFill>
                <a:schemeClr val="tx2">
                  <a:lumMod val="75000"/>
                </a:schemeClr>
              </a:solidFill>
              <a:latin typeface="TitilliumText25L"/>
            </a:endParaRPr>
          </a:p>
          <a:p>
            <a:pPr lvl="0" algn="just">
              <a:spcAft>
                <a:spcPts val="1200"/>
              </a:spcAft>
            </a:pPr>
            <a:r>
              <a:rPr lang="pl-PL" sz="2000" i="1" dirty="0" smtClean="0">
                <a:solidFill>
                  <a:srgbClr val="FF0000"/>
                </a:solidFill>
                <a:latin typeface="TitilliumText25L"/>
              </a:rPr>
              <a:t>Strategia ZIT KKBOF dostępna jest na stronie: </a:t>
            </a:r>
            <a:r>
              <a:rPr lang="pl-PL" sz="2000" b="1" i="1" u="sng" dirty="0" smtClean="0">
                <a:solidFill>
                  <a:srgbClr val="FF0000"/>
                </a:solidFill>
                <a:latin typeface="TitilliumText25L"/>
              </a:rPr>
              <a:t>www.koszalin.p</a:t>
            </a:r>
            <a:r>
              <a:rPr lang="pl-PL" sz="2000" b="1" u="sng" dirty="0" smtClean="0">
                <a:solidFill>
                  <a:srgbClr val="FF0000"/>
                </a:solidFill>
                <a:latin typeface="TitilliumText25L"/>
              </a:rPr>
              <a:t>l/zit</a:t>
            </a:r>
          </a:p>
        </p:txBody>
      </p:sp>
      <p:pic>
        <p:nvPicPr>
          <p:cNvPr id="17" name="Obraz 8"/>
          <p:cNvPicPr>
            <a:picLocks noChangeAspect="1"/>
          </p:cNvPicPr>
          <p:nvPr/>
        </p:nvPicPr>
        <p:blipFill>
          <a:blip r:embed="rId7" cstate="print"/>
          <a:srcRect/>
          <a:stretch>
            <a:fillRect/>
          </a:stretch>
        </p:blipFill>
        <p:spPr bwMode="auto">
          <a:xfrm>
            <a:off x="7218033" y="194086"/>
            <a:ext cx="1762095" cy="1370072"/>
          </a:xfrm>
          <a:prstGeom prst="rect">
            <a:avLst/>
          </a:prstGeom>
          <a:noFill/>
          <a:ln w="9525">
            <a:noFill/>
            <a:miter lim="800000"/>
            <a:headEnd/>
            <a:tailEnd/>
          </a:ln>
        </p:spPr>
      </p:pic>
      <p:sp>
        <p:nvSpPr>
          <p:cNvPr id="16" name="Prostokąt 15"/>
          <p:cNvSpPr/>
          <p:nvPr/>
        </p:nvSpPr>
        <p:spPr>
          <a:xfrm>
            <a:off x="1475960" y="575144"/>
            <a:ext cx="6410740" cy="1046440"/>
          </a:xfrm>
          <a:prstGeom prst="rect">
            <a:avLst/>
          </a:prstGeom>
        </p:spPr>
        <p:txBody>
          <a:bodyPr wrap="square">
            <a:spAutoFit/>
          </a:bodyPr>
          <a:lstStyle/>
          <a:p>
            <a:pPr>
              <a:buFont typeface="Arial" charset="0"/>
              <a:buNone/>
            </a:pPr>
            <a:r>
              <a:rPr lang="pl-PL" sz="2200" b="1" dirty="0">
                <a:solidFill>
                  <a:schemeClr val="tx2">
                    <a:lumMod val="75000"/>
                  </a:schemeClr>
                </a:solidFill>
                <a:latin typeface="TitilliumText25L"/>
              </a:rPr>
              <a:t>ZASADY PRZYZNANIA DOFINANSOWANIA</a:t>
            </a:r>
          </a:p>
          <a:p>
            <a:pPr>
              <a:buFont typeface="Arial" charset="0"/>
              <a:buNone/>
            </a:pPr>
            <a:endParaRPr lang="pl-PL" b="1" dirty="0">
              <a:solidFill>
                <a:schemeClr val="tx2">
                  <a:lumMod val="75000"/>
                </a:schemeClr>
              </a:solidFill>
              <a:latin typeface="TitilliumText25L"/>
            </a:endParaRPr>
          </a:p>
          <a:p>
            <a:pPr algn="ctr">
              <a:buFont typeface="Arial" charset="0"/>
              <a:buNone/>
            </a:pPr>
            <a:r>
              <a:rPr lang="pl-PL" sz="2200" b="1" dirty="0">
                <a:solidFill>
                  <a:schemeClr val="tx2">
                    <a:lumMod val="75000"/>
                  </a:schemeClr>
                </a:solidFill>
                <a:latin typeface="TitilliumText25L"/>
              </a:rPr>
              <a:t>Warunki obligatoryjne c.d</a:t>
            </a:r>
            <a:r>
              <a:rPr lang="pl-PL" sz="2200" b="1" dirty="0" smtClean="0">
                <a:solidFill>
                  <a:schemeClr val="tx2">
                    <a:lumMod val="75000"/>
                  </a:schemeClr>
                </a:solidFill>
                <a:latin typeface="TitilliumText25L"/>
              </a:rPr>
              <a:t>.</a:t>
            </a:r>
            <a:endParaRPr lang="pl-PL" sz="2200" b="1" dirty="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975" y="-11843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110" y="375542"/>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600161" y="1599701"/>
            <a:ext cx="8118505" cy="5139869"/>
          </a:xfrm>
          <a:prstGeom prst="rect">
            <a:avLst/>
          </a:prstGeom>
        </p:spPr>
        <p:txBody>
          <a:bodyPr wrap="square">
            <a:spAutoFit/>
          </a:bodyPr>
          <a:lstStyle/>
          <a:p>
            <a:pPr marL="342900" lvl="0" indent="-342900" algn="just">
              <a:spcAft>
                <a:spcPts val="600"/>
              </a:spcAft>
              <a:buFont typeface="Wingdings" panose="05000000000000000000" pitchFamily="2" charset="2"/>
              <a:buChar char="§"/>
            </a:pPr>
            <a:r>
              <a:rPr lang="pl-PL" sz="2200" dirty="0" smtClean="0">
                <a:solidFill>
                  <a:schemeClr val="tx2">
                    <a:lumMod val="75000"/>
                  </a:schemeClr>
                </a:solidFill>
                <a:latin typeface="TitilliumText25L"/>
              </a:rPr>
              <a:t>MIEJSCA PRACY</a:t>
            </a:r>
          </a:p>
          <a:p>
            <a:pPr lvl="0" algn="just">
              <a:spcAft>
                <a:spcPts val="600"/>
              </a:spcAft>
            </a:pPr>
            <a:r>
              <a:rPr lang="pl-PL" sz="2000" dirty="0" smtClean="0">
                <a:solidFill>
                  <a:schemeClr val="tx2">
                    <a:lumMod val="75000"/>
                  </a:schemeClr>
                </a:solidFill>
                <a:latin typeface="TitilliumText25L"/>
              </a:rPr>
              <a:t>Realizacja projektu musi prowadzić do </a:t>
            </a:r>
            <a:r>
              <a:rPr lang="pl-PL" sz="2000" b="1" dirty="0" smtClean="0">
                <a:solidFill>
                  <a:schemeClr val="tx2">
                    <a:lumMod val="75000"/>
                  </a:schemeClr>
                </a:solidFill>
                <a:latin typeface="TitilliumText25L"/>
              </a:rPr>
              <a:t>stworzenia co najmniej jednego miejsca pracy</a:t>
            </a:r>
            <a:r>
              <a:rPr lang="pl-PL" sz="2000" dirty="0" smtClean="0">
                <a:solidFill>
                  <a:schemeClr val="tx2">
                    <a:lumMod val="75000"/>
                  </a:schemeClr>
                </a:solidFill>
                <a:latin typeface="TitilliumText25L"/>
              </a:rPr>
              <a:t> w przedsiębiorstwie</a:t>
            </a:r>
            <a:r>
              <a:rPr lang="pl-PL" sz="2000" dirty="0">
                <a:solidFill>
                  <a:schemeClr val="tx2">
                    <a:lumMod val="75000"/>
                  </a:schemeClr>
                </a:solidFill>
                <a:latin typeface="TitilliumText25L"/>
              </a:rPr>
              <a:t> </a:t>
            </a:r>
            <a:r>
              <a:rPr lang="pl-PL" sz="2000" dirty="0" smtClean="0">
                <a:solidFill>
                  <a:schemeClr val="tx2">
                    <a:lumMod val="75000"/>
                  </a:schemeClr>
                </a:solidFill>
                <a:latin typeface="TitilliumText25L"/>
              </a:rPr>
              <a:t>(zatrudnienie wyłącznie na </a:t>
            </a:r>
            <a:r>
              <a:rPr lang="pl-PL" sz="2000" b="1" dirty="0" smtClean="0">
                <a:solidFill>
                  <a:schemeClr val="tx2">
                    <a:lumMod val="75000"/>
                  </a:schemeClr>
                </a:solidFill>
                <a:latin typeface="TitilliumText25L"/>
              </a:rPr>
              <a:t>umowę o pracę</a:t>
            </a:r>
            <a:r>
              <a:rPr lang="pl-PL" sz="2000" dirty="0" smtClean="0">
                <a:solidFill>
                  <a:schemeClr val="tx2">
                    <a:lumMod val="75000"/>
                  </a:schemeClr>
                </a:solidFill>
                <a:latin typeface="TitilliumText25L"/>
              </a:rPr>
              <a:t>)</a:t>
            </a:r>
          </a:p>
          <a:p>
            <a:pPr lvl="0" algn="just">
              <a:spcAft>
                <a:spcPts val="600"/>
              </a:spcAft>
            </a:pPr>
            <a:r>
              <a:rPr lang="pl-PL" sz="2000" dirty="0" smtClean="0">
                <a:solidFill>
                  <a:schemeClr val="tx2">
                    <a:lumMod val="75000"/>
                  </a:schemeClr>
                </a:solidFill>
                <a:latin typeface="TitilliumText25L"/>
              </a:rPr>
              <a:t>Dodatkowo premiowane będą projekty przyczyniające się do utworzenia większej liczby miejsc pracy.</a:t>
            </a:r>
            <a:r>
              <a:rPr lang="pl-PL" sz="2100" dirty="0" smtClean="0">
                <a:solidFill>
                  <a:schemeClr val="tx2">
                    <a:lumMod val="75000"/>
                  </a:schemeClr>
                </a:solidFill>
                <a:latin typeface="TitilliumText25L"/>
              </a:rPr>
              <a:t> </a:t>
            </a:r>
          </a:p>
          <a:p>
            <a:pPr lvl="0" algn="just"/>
            <a:endParaRPr lang="pl-PL" sz="1200" dirty="0" smtClean="0">
              <a:solidFill>
                <a:schemeClr val="tx2">
                  <a:lumMod val="75000"/>
                </a:schemeClr>
              </a:solidFill>
              <a:latin typeface="TitilliumText25L"/>
            </a:endParaRPr>
          </a:p>
          <a:p>
            <a:pPr marL="342900" lvl="0" indent="-342900" algn="just">
              <a:spcAft>
                <a:spcPts val="600"/>
              </a:spcAft>
              <a:buFont typeface="Wingdings" panose="05000000000000000000" pitchFamily="2" charset="2"/>
              <a:buChar char="§"/>
            </a:pPr>
            <a:r>
              <a:rPr lang="pl-PL" sz="2200" dirty="0" smtClean="0">
                <a:solidFill>
                  <a:schemeClr val="tx2">
                    <a:lumMod val="75000"/>
                  </a:schemeClr>
                </a:solidFill>
                <a:latin typeface="TitilliumText25L"/>
              </a:rPr>
              <a:t>STACJONARNY CHARAKTER</a:t>
            </a:r>
          </a:p>
          <a:p>
            <a:pPr lvl="0" algn="just">
              <a:spcAft>
                <a:spcPts val="600"/>
              </a:spcAft>
            </a:pPr>
            <a:r>
              <a:rPr lang="pl-PL" sz="2000" dirty="0" smtClean="0">
                <a:solidFill>
                  <a:schemeClr val="tx2">
                    <a:lumMod val="75000"/>
                  </a:schemeClr>
                </a:solidFill>
                <a:latin typeface="TitilliumText25L"/>
              </a:rPr>
              <a:t>Dofinansowanie udzielane będzie wyłącznie projektom o </a:t>
            </a:r>
            <a:r>
              <a:rPr lang="pl-PL" sz="2000" b="1" dirty="0" smtClean="0">
                <a:solidFill>
                  <a:schemeClr val="tx2">
                    <a:lumMod val="75000"/>
                  </a:schemeClr>
                </a:solidFill>
                <a:latin typeface="TitilliumText25L"/>
              </a:rPr>
              <a:t>charakterze stacjonarnym,</a:t>
            </a:r>
            <a:r>
              <a:rPr lang="pl-PL" sz="2000" dirty="0" smtClean="0">
                <a:solidFill>
                  <a:schemeClr val="tx2">
                    <a:lumMod val="75000"/>
                  </a:schemeClr>
                </a:solidFill>
                <a:latin typeface="TitilliumText25L"/>
              </a:rPr>
              <a:t> </a:t>
            </a:r>
            <a:r>
              <a:rPr lang="pl-PL" sz="2000" dirty="0">
                <a:solidFill>
                  <a:schemeClr val="tx2">
                    <a:lumMod val="75000"/>
                  </a:schemeClr>
                </a:solidFill>
                <a:latin typeface="TitilliumText25L"/>
              </a:rPr>
              <a:t>tj. projektom, dla których możliwe jest określenie ich </a:t>
            </a:r>
            <a:r>
              <a:rPr lang="pl-PL" sz="2000" dirty="0" smtClean="0">
                <a:solidFill>
                  <a:schemeClr val="tx2">
                    <a:lumMod val="75000"/>
                  </a:schemeClr>
                </a:solidFill>
                <a:latin typeface="TitilliumText25L"/>
              </a:rPr>
              <a:t>lokalizacji.</a:t>
            </a:r>
          </a:p>
          <a:p>
            <a:pPr lvl="0" algn="just"/>
            <a:r>
              <a:rPr lang="pl-PL" sz="2000" dirty="0">
                <a:solidFill>
                  <a:schemeClr val="tx2">
                    <a:lumMod val="75000"/>
                  </a:schemeClr>
                </a:solidFill>
                <a:latin typeface="TitilliumText25L"/>
              </a:rPr>
              <a:t>Projekty o charakterze niestacjonarnym to projekty, w ramach których nabywane są środki trwałe lub wartości niematerialne i prawne, które ze względu na swoją specyfikę nie są instalowane na stałe, a zatem nie jest możliwe określenie lokalizacji inwestycji.</a:t>
            </a:r>
          </a:p>
        </p:txBody>
      </p:sp>
      <p:pic>
        <p:nvPicPr>
          <p:cNvPr id="17" name="Obraz 8"/>
          <p:cNvPicPr>
            <a:picLocks noChangeAspect="1"/>
          </p:cNvPicPr>
          <p:nvPr/>
        </p:nvPicPr>
        <p:blipFill>
          <a:blip r:embed="rId7" cstate="print"/>
          <a:srcRect/>
          <a:stretch>
            <a:fillRect/>
          </a:stretch>
        </p:blipFill>
        <p:spPr bwMode="auto">
          <a:xfrm>
            <a:off x="7218033" y="194086"/>
            <a:ext cx="1762095" cy="1370072"/>
          </a:xfrm>
          <a:prstGeom prst="rect">
            <a:avLst/>
          </a:prstGeom>
          <a:noFill/>
          <a:ln w="9525">
            <a:noFill/>
            <a:miter lim="800000"/>
            <a:headEnd/>
            <a:tailEnd/>
          </a:ln>
        </p:spPr>
      </p:pic>
      <p:sp>
        <p:nvSpPr>
          <p:cNvPr id="16" name="Prostokąt 15"/>
          <p:cNvSpPr/>
          <p:nvPr/>
        </p:nvSpPr>
        <p:spPr>
          <a:xfrm>
            <a:off x="1454044" y="428584"/>
            <a:ext cx="6410740" cy="984885"/>
          </a:xfrm>
          <a:prstGeom prst="rect">
            <a:avLst/>
          </a:prstGeom>
        </p:spPr>
        <p:txBody>
          <a:bodyPr wrap="square">
            <a:spAutoFit/>
          </a:bodyPr>
          <a:lstStyle/>
          <a:p>
            <a:pPr>
              <a:buFont typeface="Arial" charset="0"/>
              <a:buNone/>
            </a:pPr>
            <a:r>
              <a:rPr lang="pl-PL" sz="2200" b="1" dirty="0" smtClean="0">
                <a:solidFill>
                  <a:schemeClr val="tx2">
                    <a:lumMod val="75000"/>
                  </a:schemeClr>
                </a:solidFill>
                <a:latin typeface="TitilliumText25L"/>
              </a:rPr>
              <a:t> ZASADY </a:t>
            </a:r>
            <a:r>
              <a:rPr lang="pl-PL" sz="2200" b="1" dirty="0">
                <a:solidFill>
                  <a:schemeClr val="tx2">
                    <a:lumMod val="75000"/>
                  </a:schemeClr>
                </a:solidFill>
                <a:latin typeface="TitilliumText25L"/>
              </a:rPr>
              <a:t>PRZYZNANIA DOFINANSOWANIA</a:t>
            </a:r>
          </a:p>
          <a:p>
            <a:pPr>
              <a:buFont typeface="Arial" charset="0"/>
              <a:buNone/>
            </a:pPr>
            <a:endParaRPr lang="pl-PL" sz="1400" b="1" dirty="0">
              <a:solidFill>
                <a:schemeClr val="tx2">
                  <a:lumMod val="75000"/>
                </a:schemeClr>
              </a:solidFill>
              <a:latin typeface="TitilliumText25L"/>
            </a:endParaRPr>
          </a:p>
          <a:p>
            <a:pPr algn="ctr">
              <a:buFont typeface="Arial" charset="0"/>
              <a:buNone/>
            </a:pPr>
            <a:r>
              <a:rPr lang="pl-PL" sz="2200" b="1" dirty="0">
                <a:solidFill>
                  <a:schemeClr val="tx2">
                    <a:lumMod val="75000"/>
                  </a:schemeClr>
                </a:solidFill>
                <a:latin typeface="TitilliumText25L"/>
              </a:rPr>
              <a:t>Warunki obligatoryjne c.d</a:t>
            </a:r>
            <a:r>
              <a:rPr lang="pl-PL" sz="2200" b="1" dirty="0" smtClean="0">
                <a:solidFill>
                  <a:schemeClr val="tx2">
                    <a:lumMod val="75000"/>
                  </a:schemeClr>
                </a:solidFill>
                <a:latin typeface="TitilliumText25L"/>
              </a:rPr>
              <a:t>.</a:t>
            </a:r>
            <a:endParaRPr lang="pl-PL" sz="2200" b="1" dirty="0">
              <a:solidFill>
                <a:schemeClr val="tx2">
                  <a:lumMod val="75000"/>
                </a:schemeClr>
              </a:solidFill>
              <a:latin typeface="TitilliumText25L"/>
            </a:endParaRPr>
          </a:p>
        </p:txBody>
      </p:sp>
    </p:spTree>
    <p:extLst>
      <p:ext uri="{BB962C8B-B14F-4D97-AF65-F5344CB8AC3E}">
        <p14:creationId xmlns:p14="http://schemas.microsoft.com/office/powerpoint/2010/main" val="39511179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110" y="375542"/>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619168" y="1793875"/>
            <a:ext cx="8118505" cy="4439677"/>
          </a:xfrm>
          <a:prstGeom prst="rect">
            <a:avLst/>
          </a:prstGeom>
        </p:spPr>
        <p:txBody>
          <a:bodyPr wrap="square">
            <a:spAutoFit/>
          </a:bodyPr>
          <a:lstStyle/>
          <a:p>
            <a:pPr marL="342900" lvl="0" indent="-342900" algn="just">
              <a:spcAft>
                <a:spcPts val="1800"/>
              </a:spcAft>
              <a:buFont typeface="Wingdings" panose="05000000000000000000" pitchFamily="2" charset="2"/>
              <a:buChar char="§"/>
            </a:pPr>
            <a:r>
              <a:rPr lang="pl-PL" sz="2200" dirty="0" smtClean="0">
                <a:solidFill>
                  <a:schemeClr val="tx2">
                    <a:lumMod val="75000"/>
                  </a:schemeClr>
                </a:solidFill>
                <a:latin typeface="TitilliumText25L"/>
              </a:rPr>
              <a:t>PRAWO DO DYSPONOWANIA NIERUCHOMOŚCIĄ</a:t>
            </a:r>
          </a:p>
          <a:p>
            <a:pPr lvl="0" algn="just">
              <a:spcAft>
                <a:spcPts val="1200"/>
              </a:spcAft>
            </a:pPr>
            <a:r>
              <a:rPr lang="pl-PL" sz="2200" dirty="0" smtClean="0">
                <a:solidFill>
                  <a:schemeClr val="tx2">
                    <a:lumMod val="75000"/>
                  </a:schemeClr>
                </a:solidFill>
                <a:latin typeface="TitilliumText25L"/>
              </a:rPr>
              <a:t>Każdy Wnioskodawca</a:t>
            </a:r>
            <a:r>
              <a:rPr lang="pl-PL" sz="2200" dirty="0">
                <a:solidFill>
                  <a:schemeClr val="tx2">
                    <a:lumMod val="75000"/>
                  </a:schemeClr>
                </a:solidFill>
                <a:latin typeface="TitilliumText25L"/>
              </a:rPr>
              <a:t>, na dzień złożenia wniosku o dofinansowanie, </a:t>
            </a:r>
            <a:r>
              <a:rPr lang="pl-PL" sz="2200" b="1" dirty="0">
                <a:solidFill>
                  <a:schemeClr val="tx2">
                    <a:lumMod val="75000"/>
                  </a:schemeClr>
                </a:solidFill>
                <a:latin typeface="TitilliumText25L"/>
              </a:rPr>
              <a:t>musi posiadać prawo </a:t>
            </a:r>
            <a:r>
              <a:rPr lang="pl-PL" sz="2200" b="1" dirty="0" smtClean="0">
                <a:solidFill>
                  <a:schemeClr val="tx2">
                    <a:lumMod val="75000"/>
                  </a:schemeClr>
                </a:solidFill>
                <a:latin typeface="TitilliumText25L"/>
              </a:rPr>
              <a:t>do </a:t>
            </a:r>
            <a:r>
              <a:rPr lang="pl-PL" sz="2200" b="1" dirty="0">
                <a:solidFill>
                  <a:schemeClr val="tx2">
                    <a:lumMod val="75000"/>
                  </a:schemeClr>
                </a:solidFill>
                <a:latin typeface="TitilliumText25L"/>
              </a:rPr>
              <a:t>dysponowania nieruchomością na cele realizacji </a:t>
            </a:r>
            <a:r>
              <a:rPr lang="pl-PL" sz="2200" b="1" dirty="0" smtClean="0">
                <a:solidFill>
                  <a:schemeClr val="tx2">
                    <a:lumMod val="75000"/>
                  </a:schemeClr>
                </a:solidFill>
                <a:latin typeface="TitilliumText25L"/>
              </a:rPr>
              <a:t>projektu.</a:t>
            </a:r>
          </a:p>
          <a:p>
            <a:pPr lvl="0" algn="just">
              <a:spcAft>
                <a:spcPts val="600"/>
              </a:spcAft>
            </a:pPr>
            <a:r>
              <a:rPr lang="pl-PL" sz="2200" dirty="0">
                <a:solidFill>
                  <a:schemeClr val="tx2">
                    <a:lumMod val="75000"/>
                  </a:schemeClr>
                </a:solidFill>
                <a:latin typeface="TitilliumText25L"/>
              </a:rPr>
              <a:t>Dopuszczalne formy: </a:t>
            </a:r>
            <a:r>
              <a:rPr lang="pl-PL" sz="2200" dirty="0" smtClean="0">
                <a:solidFill>
                  <a:schemeClr val="tx2">
                    <a:lumMod val="75000"/>
                  </a:schemeClr>
                </a:solidFill>
                <a:latin typeface="TitilliumText25L"/>
              </a:rPr>
              <a:t>własność, współwłasność, użytkowanie, użytkowanie wieczyste, dzierżawa, najem, użyczenie, spółdzielcze </a:t>
            </a:r>
            <a:r>
              <a:rPr lang="pl-PL" sz="2200" dirty="0">
                <a:solidFill>
                  <a:schemeClr val="tx2">
                    <a:lumMod val="75000"/>
                  </a:schemeClr>
                </a:solidFill>
                <a:latin typeface="TitilliumText25L"/>
              </a:rPr>
              <a:t>prawo do lokalu </a:t>
            </a:r>
            <a:r>
              <a:rPr lang="pl-PL" sz="2200" dirty="0" smtClean="0">
                <a:solidFill>
                  <a:schemeClr val="tx2">
                    <a:lumMod val="75000"/>
                  </a:schemeClr>
                </a:solidFill>
                <a:latin typeface="TitilliumText25L"/>
              </a:rPr>
              <a:t>użytkowego, trwały zarząd, służebność, inne.</a:t>
            </a:r>
            <a:endParaRPr lang="pl-PL" sz="2200" dirty="0">
              <a:solidFill>
                <a:schemeClr val="tx2">
                  <a:lumMod val="75000"/>
                </a:schemeClr>
              </a:solidFill>
              <a:latin typeface="TitilliumText25L"/>
            </a:endParaRPr>
          </a:p>
          <a:p>
            <a:pPr lvl="0" algn="just">
              <a:spcAft>
                <a:spcPts val="600"/>
              </a:spcAft>
            </a:pPr>
            <a:endParaRPr lang="pl-PL" sz="1050" b="1" dirty="0">
              <a:solidFill>
                <a:schemeClr val="tx2">
                  <a:lumMod val="75000"/>
                </a:schemeClr>
              </a:solidFill>
              <a:latin typeface="TitilliumText25L"/>
            </a:endParaRPr>
          </a:p>
          <a:p>
            <a:pPr lvl="0" algn="just">
              <a:spcAft>
                <a:spcPts val="600"/>
              </a:spcAft>
            </a:pPr>
            <a:r>
              <a:rPr lang="pl-PL" sz="2200" i="1" dirty="0" smtClean="0">
                <a:solidFill>
                  <a:srgbClr val="FF0000"/>
                </a:solidFill>
                <a:latin typeface="TitilliumText25L"/>
              </a:rPr>
              <a:t>Powyższy warunek nie </a:t>
            </a:r>
            <a:r>
              <a:rPr lang="pl-PL" sz="2200" i="1" dirty="0">
                <a:solidFill>
                  <a:srgbClr val="FF0000"/>
                </a:solidFill>
                <a:latin typeface="TitilliumText25L"/>
              </a:rPr>
              <a:t>dotyczy projektów, dla których planowany jest zakup nieruchomości na cele realizacji projektu</a:t>
            </a:r>
          </a:p>
          <a:p>
            <a:pPr lvl="0" algn="just"/>
            <a:endParaRPr lang="pl-PL" sz="1200" dirty="0" smtClean="0">
              <a:solidFill>
                <a:schemeClr val="tx2">
                  <a:lumMod val="75000"/>
                </a:schemeClr>
              </a:solidFill>
              <a:latin typeface="TitilliumText25L"/>
            </a:endParaRPr>
          </a:p>
        </p:txBody>
      </p:sp>
      <p:pic>
        <p:nvPicPr>
          <p:cNvPr id="17" name="Obraz 8"/>
          <p:cNvPicPr>
            <a:picLocks noChangeAspect="1"/>
          </p:cNvPicPr>
          <p:nvPr/>
        </p:nvPicPr>
        <p:blipFill>
          <a:blip r:embed="rId7" cstate="print"/>
          <a:srcRect/>
          <a:stretch>
            <a:fillRect/>
          </a:stretch>
        </p:blipFill>
        <p:spPr bwMode="auto">
          <a:xfrm>
            <a:off x="7218033" y="194086"/>
            <a:ext cx="1762095" cy="1370072"/>
          </a:xfrm>
          <a:prstGeom prst="rect">
            <a:avLst/>
          </a:prstGeom>
          <a:noFill/>
          <a:ln w="9525">
            <a:noFill/>
            <a:miter lim="800000"/>
            <a:headEnd/>
            <a:tailEnd/>
          </a:ln>
        </p:spPr>
      </p:pic>
      <p:sp>
        <p:nvSpPr>
          <p:cNvPr id="16" name="Prostokąt 15"/>
          <p:cNvSpPr/>
          <p:nvPr/>
        </p:nvSpPr>
        <p:spPr>
          <a:xfrm>
            <a:off x="1454044" y="428584"/>
            <a:ext cx="6410740" cy="984885"/>
          </a:xfrm>
          <a:prstGeom prst="rect">
            <a:avLst/>
          </a:prstGeom>
        </p:spPr>
        <p:txBody>
          <a:bodyPr wrap="square">
            <a:spAutoFit/>
          </a:bodyPr>
          <a:lstStyle/>
          <a:p>
            <a:pPr>
              <a:buFont typeface="Arial" charset="0"/>
              <a:buNone/>
            </a:pPr>
            <a:r>
              <a:rPr lang="pl-PL" sz="2200" b="1" dirty="0" smtClean="0">
                <a:solidFill>
                  <a:schemeClr val="tx2">
                    <a:lumMod val="75000"/>
                  </a:schemeClr>
                </a:solidFill>
                <a:latin typeface="TitilliumText25L"/>
              </a:rPr>
              <a:t> ZASADY </a:t>
            </a:r>
            <a:r>
              <a:rPr lang="pl-PL" sz="2200" b="1" dirty="0">
                <a:solidFill>
                  <a:schemeClr val="tx2">
                    <a:lumMod val="75000"/>
                  </a:schemeClr>
                </a:solidFill>
                <a:latin typeface="TitilliumText25L"/>
              </a:rPr>
              <a:t>PRZYZNANIA DOFINANSOWANIA</a:t>
            </a:r>
          </a:p>
          <a:p>
            <a:pPr>
              <a:buFont typeface="Arial" charset="0"/>
              <a:buNone/>
            </a:pPr>
            <a:endParaRPr lang="pl-PL" sz="1400" b="1" dirty="0">
              <a:solidFill>
                <a:schemeClr val="tx2">
                  <a:lumMod val="75000"/>
                </a:schemeClr>
              </a:solidFill>
              <a:latin typeface="TitilliumText25L"/>
            </a:endParaRPr>
          </a:p>
          <a:p>
            <a:pPr algn="ctr">
              <a:buFont typeface="Arial" charset="0"/>
              <a:buNone/>
            </a:pPr>
            <a:r>
              <a:rPr lang="pl-PL" sz="2200" b="1" dirty="0">
                <a:solidFill>
                  <a:schemeClr val="tx2">
                    <a:lumMod val="75000"/>
                  </a:schemeClr>
                </a:solidFill>
                <a:latin typeface="TitilliumText25L"/>
              </a:rPr>
              <a:t>Warunki obligatoryjne c.d</a:t>
            </a:r>
            <a:r>
              <a:rPr lang="pl-PL" sz="2200" b="1" dirty="0" smtClean="0">
                <a:solidFill>
                  <a:schemeClr val="tx2">
                    <a:lumMod val="75000"/>
                  </a:schemeClr>
                </a:solidFill>
                <a:latin typeface="TitilliumText25L"/>
              </a:rPr>
              <a:t>.</a:t>
            </a:r>
            <a:endParaRPr lang="pl-PL" sz="2200" b="1" dirty="0">
              <a:solidFill>
                <a:schemeClr val="tx2">
                  <a:lumMod val="75000"/>
                </a:schemeClr>
              </a:solidFill>
              <a:latin typeface="TitilliumText25L"/>
            </a:endParaRPr>
          </a:p>
        </p:txBody>
      </p:sp>
    </p:spTree>
    <p:extLst>
      <p:ext uri="{BB962C8B-B14F-4D97-AF65-F5344CB8AC3E}">
        <p14:creationId xmlns:p14="http://schemas.microsoft.com/office/powerpoint/2010/main" val="2129850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085" y="372720"/>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600164" y="1724129"/>
            <a:ext cx="8118505" cy="2662267"/>
          </a:xfrm>
          <a:prstGeom prst="rect">
            <a:avLst/>
          </a:prstGeom>
        </p:spPr>
        <p:txBody>
          <a:bodyPr wrap="square">
            <a:spAutoFit/>
          </a:bodyPr>
          <a:lstStyle/>
          <a:p>
            <a:pPr algn="just"/>
            <a:endParaRPr lang="pl-PL" sz="1900" dirty="0" smtClean="0">
              <a:solidFill>
                <a:schemeClr val="tx2">
                  <a:lumMod val="75000"/>
                </a:schemeClr>
              </a:solidFill>
              <a:latin typeface="TitilliumText25L"/>
            </a:endParaRPr>
          </a:p>
          <a:p>
            <a:pPr algn="just"/>
            <a:endParaRPr lang="pl-PL" sz="1900" dirty="0" smtClean="0">
              <a:solidFill>
                <a:schemeClr val="tx2">
                  <a:lumMod val="75000"/>
                </a:schemeClr>
              </a:solidFill>
              <a:latin typeface="TitilliumText25L"/>
            </a:endParaRPr>
          </a:p>
          <a:p>
            <a:pPr algn="just"/>
            <a:endParaRPr lang="pl-PL" sz="1900" dirty="0" smtClean="0">
              <a:solidFill>
                <a:schemeClr val="tx2">
                  <a:lumMod val="75000"/>
                </a:schemeClr>
              </a:solidFill>
              <a:latin typeface="TitilliumText25L"/>
            </a:endParaRPr>
          </a:p>
          <a:p>
            <a:pPr algn="just"/>
            <a:endParaRPr lang="pl-PL" sz="1900" dirty="0" smtClean="0">
              <a:solidFill>
                <a:schemeClr val="tx2">
                  <a:lumMod val="75000"/>
                </a:schemeClr>
              </a:solidFill>
              <a:latin typeface="TitilliumText25L"/>
            </a:endParaRPr>
          </a:p>
          <a:p>
            <a:pPr algn="just"/>
            <a:endParaRPr lang="pl-PL" sz="1900" dirty="0" smtClean="0">
              <a:solidFill>
                <a:schemeClr val="tx2">
                  <a:lumMod val="75000"/>
                </a:schemeClr>
              </a:solidFill>
              <a:latin typeface="TitilliumText25L"/>
            </a:endParaRPr>
          </a:p>
          <a:p>
            <a:pPr algn="just"/>
            <a:r>
              <a:rPr lang="pl-PL" sz="2400" dirty="0" smtClean="0">
                <a:solidFill>
                  <a:schemeClr val="tx2">
                    <a:lumMod val="75000"/>
                  </a:schemeClr>
                </a:solidFill>
                <a:latin typeface="TitilliumText25L"/>
              </a:rPr>
              <a:t>Dodatkowo premiowane będą projekty, które w jak największym stopniu przyczynią się do realizacji Strategii ZIT KKBOF</a:t>
            </a:r>
            <a:endParaRPr lang="pl-PL" sz="2400" dirty="0">
              <a:solidFill>
                <a:schemeClr val="tx2">
                  <a:lumMod val="75000"/>
                </a:schemeClr>
              </a:solidFill>
              <a:latin typeface="TitilliumText25L"/>
            </a:endParaRPr>
          </a:p>
        </p:txBody>
      </p:sp>
      <p:pic>
        <p:nvPicPr>
          <p:cNvPr id="17" name="Obraz 8"/>
          <p:cNvPicPr>
            <a:picLocks noChangeAspect="1"/>
          </p:cNvPicPr>
          <p:nvPr/>
        </p:nvPicPr>
        <p:blipFill>
          <a:blip r:embed="rId7" cstate="print"/>
          <a:srcRect/>
          <a:stretch>
            <a:fillRect/>
          </a:stretch>
        </p:blipFill>
        <p:spPr bwMode="auto">
          <a:xfrm>
            <a:off x="6980253" y="272398"/>
            <a:ext cx="1762095" cy="1370072"/>
          </a:xfrm>
          <a:prstGeom prst="rect">
            <a:avLst/>
          </a:prstGeom>
          <a:noFill/>
          <a:ln w="9525">
            <a:noFill/>
            <a:miter lim="800000"/>
            <a:headEnd/>
            <a:tailEnd/>
          </a:ln>
        </p:spPr>
      </p:pic>
      <p:sp>
        <p:nvSpPr>
          <p:cNvPr id="16" name="Prostokąt 15"/>
          <p:cNvSpPr/>
          <p:nvPr/>
        </p:nvSpPr>
        <p:spPr>
          <a:xfrm>
            <a:off x="1726251" y="708494"/>
            <a:ext cx="5254002" cy="461665"/>
          </a:xfrm>
          <a:prstGeom prst="rect">
            <a:avLst/>
          </a:prstGeom>
        </p:spPr>
        <p:txBody>
          <a:bodyPr wrap="square">
            <a:spAutoFit/>
          </a:bodyPr>
          <a:lstStyle/>
          <a:p>
            <a:pPr>
              <a:buFont typeface="Arial" charset="0"/>
              <a:buNone/>
            </a:pPr>
            <a:r>
              <a:rPr lang="pl-PL" sz="2400" b="1" dirty="0" smtClean="0">
                <a:solidFill>
                  <a:schemeClr val="tx2">
                    <a:lumMod val="75000"/>
                  </a:schemeClr>
                </a:solidFill>
                <a:latin typeface="TitilliumText25L"/>
              </a:rPr>
              <a:t>Realizacja Strategii ZIT KKBOF</a:t>
            </a: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487" y="169681"/>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085" y="372720"/>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pic>
        <p:nvPicPr>
          <p:cNvPr id="17" name="Obraz 8"/>
          <p:cNvPicPr>
            <a:picLocks noChangeAspect="1"/>
          </p:cNvPicPr>
          <p:nvPr/>
        </p:nvPicPr>
        <p:blipFill>
          <a:blip r:embed="rId7" cstate="print"/>
          <a:srcRect/>
          <a:stretch>
            <a:fillRect/>
          </a:stretch>
        </p:blipFill>
        <p:spPr bwMode="auto">
          <a:xfrm>
            <a:off x="6980253" y="272398"/>
            <a:ext cx="1762095" cy="1370072"/>
          </a:xfrm>
          <a:prstGeom prst="rect">
            <a:avLst/>
          </a:prstGeom>
          <a:noFill/>
          <a:ln w="9525">
            <a:noFill/>
            <a:miter lim="800000"/>
            <a:headEnd/>
            <a:tailEnd/>
          </a:ln>
        </p:spPr>
      </p:pic>
      <p:sp>
        <p:nvSpPr>
          <p:cNvPr id="16" name="Prostokąt 15"/>
          <p:cNvSpPr/>
          <p:nvPr/>
        </p:nvSpPr>
        <p:spPr>
          <a:xfrm>
            <a:off x="1656935" y="578046"/>
            <a:ext cx="4844517" cy="892552"/>
          </a:xfrm>
          <a:prstGeom prst="rect">
            <a:avLst/>
          </a:prstGeom>
        </p:spPr>
        <p:txBody>
          <a:bodyPr wrap="square">
            <a:spAutoFit/>
          </a:bodyPr>
          <a:lstStyle/>
          <a:p>
            <a:pPr algn="ctr"/>
            <a:r>
              <a:rPr lang="pl-PL" sz="2600" b="1" dirty="0" smtClean="0">
                <a:solidFill>
                  <a:schemeClr val="tx2">
                    <a:lumMod val="75000"/>
                  </a:schemeClr>
                </a:solidFill>
                <a:latin typeface="TitilliumText25L"/>
              </a:rPr>
              <a:t>Wykluczenia z możliwości </a:t>
            </a:r>
            <a:br>
              <a:rPr lang="pl-PL" sz="2600" b="1" dirty="0" smtClean="0">
                <a:solidFill>
                  <a:schemeClr val="tx2">
                    <a:lumMod val="75000"/>
                  </a:schemeClr>
                </a:solidFill>
                <a:latin typeface="TitilliumText25L"/>
              </a:rPr>
            </a:br>
            <a:r>
              <a:rPr lang="pl-PL" sz="2600" b="1" dirty="0" smtClean="0">
                <a:solidFill>
                  <a:schemeClr val="tx2">
                    <a:lumMod val="75000"/>
                  </a:schemeClr>
                </a:solidFill>
                <a:latin typeface="TitilliumText25L"/>
              </a:rPr>
              <a:t>dofinansowania</a:t>
            </a:r>
            <a:endParaRPr lang="pl-PL" sz="2600" dirty="0">
              <a:solidFill>
                <a:schemeClr val="tx2">
                  <a:lumMod val="75000"/>
                </a:schemeClr>
              </a:solidFill>
              <a:latin typeface="TitilliumText25L"/>
            </a:endParaRPr>
          </a:p>
        </p:txBody>
      </p:sp>
      <p:sp>
        <p:nvSpPr>
          <p:cNvPr id="18" name="Prostokąt 17"/>
          <p:cNvSpPr/>
          <p:nvPr/>
        </p:nvSpPr>
        <p:spPr>
          <a:xfrm>
            <a:off x="506413" y="1604473"/>
            <a:ext cx="8075776" cy="5293757"/>
          </a:xfrm>
          <a:prstGeom prst="rect">
            <a:avLst/>
          </a:prstGeom>
        </p:spPr>
        <p:txBody>
          <a:bodyPr wrap="square">
            <a:spAutoFit/>
          </a:bodyPr>
          <a:lstStyle/>
          <a:p>
            <a:pPr algn="just">
              <a:buFont typeface="Arial" charset="0"/>
              <a:buNone/>
              <a:defRPr/>
            </a:pPr>
            <a:r>
              <a:rPr lang="pl-PL" sz="2000" b="1" dirty="0" smtClean="0">
                <a:solidFill>
                  <a:schemeClr val="tx2">
                    <a:lumMod val="75000"/>
                  </a:schemeClr>
                </a:solidFill>
                <a:latin typeface="TitilliumText25L"/>
              </a:rPr>
              <a:t>O dofinansowanie </a:t>
            </a:r>
            <a:r>
              <a:rPr lang="pl-PL" sz="2000" b="1" u="sng" dirty="0" smtClean="0">
                <a:solidFill>
                  <a:schemeClr val="tx2">
                    <a:lumMod val="75000"/>
                  </a:schemeClr>
                </a:solidFill>
                <a:latin typeface="TitilliumText25L"/>
              </a:rPr>
              <a:t>nie mogą </a:t>
            </a:r>
            <a:r>
              <a:rPr lang="pl-PL" sz="2000" b="1" dirty="0" smtClean="0">
                <a:solidFill>
                  <a:schemeClr val="tx2">
                    <a:lumMod val="75000"/>
                  </a:schemeClr>
                </a:solidFill>
                <a:latin typeface="TitilliumText25L"/>
              </a:rPr>
              <a:t>ubiegać się przedsiębiorcy:</a:t>
            </a:r>
          </a:p>
          <a:p>
            <a:pPr algn="just">
              <a:buFont typeface="Arial" charset="0"/>
              <a:buNone/>
              <a:defRPr/>
            </a:pPr>
            <a:endParaRPr lang="pl-PL" sz="1400" dirty="0" smtClean="0">
              <a:solidFill>
                <a:schemeClr val="tx2">
                  <a:lumMod val="75000"/>
                </a:schemeClr>
              </a:solidFill>
              <a:latin typeface="TitilliumText25L"/>
            </a:endParaRPr>
          </a:p>
          <a:p>
            <a:pPr algn="just">
              <a:buFont typeface="Wingdings" pitchFamily="2" charset="2"/>
              <a:buChar char="Ø"/>
              <a:defRPr/>
            </a:pPr>
            <a:r>
              <a:rPr lang="pl-PL" dirty="0" smtClean="0">
                <a:solidFill>
                  <a:schemeClr val="tx2">
                    <a:lumMod val="75000"/>
                  </a:schemeClr>
                </a:solidFill>
                <a:latin typeface="TitilliumText25L"/>
              </a:rPr>
              <a:t> na których ciąży </a:t>
            </a:r>
            <a:r>
              <a:rPr lang="pl-PL" b="1" dirty="0" smtClean="0">
                <a:solidFill>
                  <a:schemeClr val="tx2">
                    <a:lumMod val="75000"/>
                  </a:schemeClr>
                </a:solidFill>
                <a:latin typeface="TitilliumText25L"/>
              </a:rPr>
              <a:t>obowiązek zwrotu pomocy publicznej</a:t>
            </a:r>
            <a:r>
              <a:rPr lang="pl-PL" dirty="0" smtClean="0">
                <a:solidFill>
                  <a:schemeClr val="tx2">
                    <a:lumMod val="75000"/>
                  </a:schemeClr>
                </a:solidFill>
                <a:latin typeface="TitilliumText25L"/>
              </a:rPr>
              <a:t>, wynikający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z decyzji Komisji Europejskiej uznającej taką pomoc za niezgodną z prawem oraz z rynkiem wewnętrznym,</a:t>
            </a:r>
          </a:p>
          <a:p>
            <a:pPr algn="just">
              <a:buFont typeface="Wingdings" pitchFamily="2" charset="2"/>
              <a:buChar char="Ø"/>
              <a:defRPr/>
            </a:pPr>
            <a:endParaRPr lang="pl-PL" dirty="0" smtClean="0">
              <a:solidFill>
                <a:schemeClr val="tx2">
                  <a:lumMod val="75000"/>
                </a:schemeClr>
              </a:solidFill>
              <a:latin typeface="TitilliumText25L"/>
            </a:endParaRPr>
          </a:p>
          <a:p>
            <a:pPr algn="just">
              <a:buFont typeface="Wingdings" pitchFamily="2" charset="2"/>
              <a:buChar char="Ø"/>
              <a:defRPr/>
            </a:pPr>
            <a:r>
              <a:rPr lang="pl-PL" dirty="0" smtClean="0">
                <a:solidFill>
                  <a:schemeClr val="tx2">
                    <a:lumMod val="75000"/>
                  </a:schemeClr>
                </a:solidFill>
                <a:latin typeface="TitilliumText25L"/>
              </a:rPr>
              <a:t> spełniający przesłanki </a:t>
            </a:r>
            <a:r>
              <a:rPr lang="pl-PL" b="1" dirty="0" smtClean="0">
                <a:solidFill>
                  <a:schemeClr val="tx2">
                    <a:lumMod val="75000"/>
                  </a:schemeClr>
                </a:solidFill>
                <a:latin typeface="TitilliumText25L"/>
              </a:rPr>
              <a:t>przedsiębiorstwa znajdującego się w trudnej sytuacji </a:t>
            </a:r>
            <a:r>
              <a:rPr lang="pl-PL" dirty="0" smtClean="0">
                <a:solidFill>
                  <a:schemeClr val="tx2">
                    <a:lumMod val="75000"/>
                  </a:schemeClr>
                </a:solidFill>
                <a:latin typeface="TitilliumText25L"/>
              </a:rPr>
              <a:t>w rozumieniu Wytycznych wspólnotowych dotyczących pomocy państwa na ratowanie i restrukturyzację przedsiębiorstw niefinansowych</a:t>
            </a:r>
            <a:r>
              <a:rPr lang="pl-PL" dirty="0">
                <a:solidFill>
                  <a:schemeClr val="tx2">
                    <a:lumMod val="75000"/>
                  </a:schemeClr>
                </a:solidFill>
                <a:latin typeface="TitilliumText25L"/>
              </a:rPr>
              <a:t> znajdujących się w trudnej sytuacji</a:t>
            </a:r>
            <a:endParaRPr lang="pl-PL" dirty="0" smtClean="0">
              <a:solidFill>
                <a:schemeClr val="tx2">
                  <a:lumMod val="75000"/>
                </a:schemeClr>
              </a:solidFill>
              <a:latin typeface="TitilliumText25L"/>
            </a:endParaRPr>
          </a:p>
          <a:p>
            <a:pPr algn="just">
              <a:buFont typeface="Wingdings" pitchFamily="2" charset="2"/>
              <a:buChar char="Ø"/>
              <a:defRPr/>
            </a:pPr>
            <a:endParaRPr lang="pl-PL" dirty="0" smtClean="0">
              <a:solidFill>
                <a:schemeClr val="tx2">
                  <a:lumMod val="75000"/>
                </a:schemeClr>
              </a:solidFill>
              <a:latin typeface="TitilliumText25L"/>
            </a:endParaRPr>
          </a:p>
          <a:p>
            <a:pPr algn="just">
              <a:buFont typeface="Wingdings" pitchFamily="2" charset="2"/>
              <a:buChar char="Ø"/>
              <a:defRPr/>
            </a:pPr>
            <a:r>
              <a:rPr lang="pl-PL" b="1" dirty="0" smtClean="0">
                <a:solidFill>
                  <a:schemeClr val="tx2">
                    <a:lumMod val="75000"/>
                  </a:schemeClr>
                </a:solidFill>
                <a:latin typeface="TitilliumText25L"/>
              </a:rPr>
              <a:t> podlegający wykluczeniu </a:t>
            </a:r>
            <a:r>
              <a:rPr lang="pl-PL" dirty="0" smtClean="0">
                <a:solidFill>
                  <a:schemeClr val="tx2">
                    <a:lumMod val="75000"/>
                  </a:schemeClr>
                </a:solidFill>
                <a:latin typeface="TitilliumText25L"/>
              </a:rPr>
              <a:t>z możliwości otrzymania </a:t>
            </a:r>
            <a:r>
              <a:rPr lang="pl-PL" dirty="0">
                <a:solidFill>
                  <a:schemeClr val="tx2">
                    <a:lumMod val="75000"/>
                  </a:schemeClr>
                </a:solidFill>
                <a:latin typeface="TitilliumText25L"/>
              </a:rPr>
              <a:t>dofinansowania </a:t>
            </a:r>
            <a:r>
              <a:rPr lang="pl-PL" dirty="0" smtClean="0">
                <a:solidFill>
                  <a:schemeClr val="tx2">
                    <a:lumMod val="75000"/>
                  </a:schemeClr>
                </a:solidFill>
                <a:latin typeface="TitilliumText25L"/>
              </a:rPr>
              <a:t>na podstawie </a:t>
            </a:r>
            <a:r>
              <a:rPr lang="pl-PL" dirty="0">
                <a:solidFill>
                  <a:schemeClr val="tx2">
                    <a:lumMod val="75000"/>
                  </a:schemeClr>
                </a:solidFill>
                <a:latin typeface="TitilliumText25L"/>
              </a:rPr>
              <a:t>powszechnie obowiązujących przepisów (wskazanych w regulaminie konkursu)</a:t>
            </a:r>
            <a:endParaRPr lang="pl-PL" dirty="0" smtClean="0">
              <a:solidFill>
                <a:schemeClr val="tx2">
                  <a:lumMod val="75000"/>
                </a:schemeClr>
              </a:solidFill>
              <a:latin typeface="TitilliumText25L"/>
            </a:endParaRPr>
          </a:p>
          <a:p>
            <a:pPr algn="just">
              <a:buFont typeface="Wingdings" pitchFamily="2" charset="2"/>
              <a:buChar char="Ø"/>
              <a:defRPr/>
            </a:pPr>
            <a:endParaRPr lang="pl-PL" dirty="0" smtClean="0">
              <a:solidFill>
                <a:schemeClr val="tx2">
                  <a:lumMod val="75000"/>
                </a:schemeClr>
              </a:solidFill>
              <a:latin typeface="TitilliumText25L"/>
            </a:endParaRPr>
          </a:p>
          <a:p>
            <a:pPr algn="just">
              <a:buFont typeface="Wingdings" pitchFamily="2" charset="2"/>
              <a:buChar char="Ø"/>
              <a:defRPr/>
            </a:pPr>
            <a:r>
              <a:rPr lang="pl-PL" b="1" dirty="0" smtClean="0">
                <a:solidFill>
                  <a:schemeClr val="tx2">
                    <a:lumMod val="75000"/>
                  </a:schemeClr>
                </a:solidFill>
                <a:latin typeface="TitilliumText25L"/>
              </a:rPr>
              <a:t> będący w toku likwidacji, w stanie upadłości, w toku postępowania upadłościowego, naprawczego lub pod zarządem komisarycznym,</a:t>
            </a:r>
          </a:p>
          <a:p>
            <a:pPr algn="just">
              <a:buFont typeface="Wingdings" pitchFamily="2" charset="2"/>
              <a:buChar char="Ø"/>
              <a:defRPr/>
            </a:pPr>
            <a:endParaRPr lang="pl-PL" b="1" dirty="0" smtClean="0">
              <a:solidFill>
                <a:schemeClr val="tx2">
                  <a:lumMod val="75000"/>
                </a:schemeClr>
              </a:solidFill>
              <a:latin typeface="TitilliumText25L"/>
            </a:endParaRPr>
          </a:p>
          <a:p>
            <a:pPr algn="just">
              <a:buFont typeface="Wingdings" pitchFamily="2" charset="2"/>
              <a:buChar char="Ø"/>
              <a:defRPr/>
            </a:pPr>
            <a:r>
              <a:rPr lang="pl-PL" b="1" dirty="0" smtClean="0">
                <a:solidFill>
                  <a:schemeClr val="tx2">
                    <a:lumMod val="75000"/>
                  </a:schemeClr>
                </a:solidFill>
                <a:latin typeface="TitilliumText25L"/>
              </a:rPr>
              <a:t> </a:t>
            </a:r>
            <a:r>
              <a:rPr lang="pl-PL" dirty="0" smtClean="0">
                <a:solidFill>
                  <a:schemeClr val="tx2">
                    <a:lumMod val="75000"/>
                  </a:schemeClr>
                </a:solidFill>
                <a:latin typeface="TitilliumText25L"/>
              </a:rPr>
              <a:t>którzy </a:t>
            </a:r>
            <a:r>
              <a:rPr lang="pl-PL" b="1" dirty="0" smtClean="0">
                <a:solidFill>
                  <a:schemeClr val="tx2">
                    <a:lumMod val="75000"/>
                  </a:schemeClr>
                </a:solidFill>
                <a:latin typeface="TitilliumText25L"/>
              </a:rPr>
              <a:t>zostali skazani prawomocnym wyrokiem za przestępstwo.</a:t>
            </a: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975" y="-28635"/>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364174"/>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2286000" y="1597730"/>
            <a:ext cx="4572000" cy="369332"/>
          </a:xfrm>
          <a:prstGeom prst="rect">
            <a:avLst/>
          </a:prstGeom>
        </p:spPr>
        <p:txBody>
          <a:bodyPr>
            <a:spAutoFit/>
          </a:bodyPr>
          <a:lstStyle/>
          <a:p>
            <a:pPr algn="just">
              <a:buFont typeface="Wingdings" pitchFamily="2" charset="2"/>
              <a:buChar char="§"/>
              <a:defRPr/>
            </a:pPr>
            <a:endParaRPr lang="pl-PL" dirty="0" smtClean="0"/>
          </a:p>
        </p:txBody>
      </p:sp>
      <p:sp>
        <p:nvSpPr>
          <p:cNvPr id="16" name="Prostokąt 15"/>
          <p:cNvSpPr/>
          <p:nvPr/>
        </p:nvSpPr>
        <p:spPr>
          <a:xfrm>
            <a:off x="590335" y="1608288"/>
            <a:ext cx="8553665" cy="5247590"/>
          </a:xfrm>
          <a:prstGeom prst="rect">
            <a:avLst/>
          </a:prstGeom>
        </p:spPr>
        <p:txBody>
          <a:bodyPr wrap="square">
            <a:spAutoFit/>
          </a:bodyPr>
          <a:lstStyle/>
          <a:p>
            <a:r>
              <a:rPr lang="pl-PL" sz="2000" b="1" spc="100" dirty="0">
                <a:solidFill>
                  <a:schemeClr val="tx2">
                    <a:lumMod val="75000"/>
                  </a:schemeClr>
                </a:solidFill>
                <a:latin typeface="TitilliumText25L"/>
              </a:rPr>
              <a:t>Dofinansowanie nie może być </a:t>
            </a:r>
            <a:r>
              <a:rPr lang="pl-PL" sz="2000" b="1" spc="100" dirty="0" smtClean="0">
                <a:solidFill>
                  <a:schemeClr val="tx2">
                    <a:lumMod val="75000"/>
                  </a:schemeClr>
                </a:solidFill>
                <a:latin typeface="TitilliumText25L"/>
              </a:rPr>
              <a:t>udzielone </a:t>
            </a:r>
            <a:r>
              <a:rPr lang="pl-PL" sz="2000" b="1" spc="100" dirty="0">
                <a:solidFill>
                  <a:schemeClr val="tx2">
                    <a:lumMod val="75000"/>
                  </a:schemeClr>
                </a:solidFill>
                <a:latin typeface="TitilliumText25L"/>
              </a:rPr>
              <a:t>na projekty:</a:t>
            </a:r>
          </a:p>
          <a:p>
            <a:pPr algn="just">
              <a:buFont typeface="Wingdings" pitchFamily="2" charset="2"/>
              <a:buChar char="Ø"/>
            </a:pPr>
            <a:endParaRPr lang="pl-PL" sz="1200" dirty="0" smtClean="0">
              <a:solidFill>
                <a:schemeClr val="tx2">
                  <a:lumMod val="75000"/>
                </a:schemeClr>
              </a:solidFill>
              <a:latin typeface="TitilliumText25L"/>
            </a:endParaRPr>
          </a:p>
          <a:p>
            <a:pPr algn="just">
              <a:spcAft>
                <a:spcPts val="1000"/>
              </a:spcAft>
              <a:buFont typeface="Wingdings" pitchFamily="2" charset="2"/>
              <a:buChar char="Ø"/>
            </a:pPr>
            <a:r>
              <a:rPr lang="pl-PL" sz="1650" dirty="0" smtClean="0">
                <a:solidFill>
                  <a:schemeClr val="tx2">
                    <a:lumMod val="75000"/>
                  </a:schemeClr>
                </a:solidFill>
                <a:latin typeface="TitilliumText25L"/>
              </a:rPr>
              <a:t> </a:t>
            </a:r>
            <a:r>
              <a:rPr lang="pl-PL" dirty="0" smtClean="0">
                <a:solidFill>
                  <a:schemeClr val="tx2">
                    <a:lumMod val="75000"/>
                  </a:schemeClr>
                </a:solidFill>
                <a:latin typeface="TitilliumText25L"/>
              </a:rPr>
              <a:t>dotyczące działalności gospodarczej prowadzonej </a:t>
            </a:r>
            <a:r>
              <a:rPr lang="pl-PL" u="sng" dirty="0" smtClean="0">
                <a:solidFill>
                  <a:schemeClr val="tx2">
                    <a:lumMod val="75000"/>
                  </a:schemeClr>
                </a:solidFill>
                <a:latin typeface="TitilliumText25L"/>
              </a:rPr>
              <a:t>w sektorze hutnictwa żelaza i stali, węglowym, budownictwa okrętowego, włókien syntetycznych, transportu i związanej z nim infrastruktury, wytwarzania energii, jej dystrybucji i infrastruktury</a:t>
            </a:r>
            <a:r>
              <a:rPr lang="pl-PL" dirty="0" smtClean="0">
                <a:solidFill>
                  <a:schemeClr val="tx2">
                    <a:lumMod val="75000"/>
                  </a:schemeClr>
                </a:solidFill>
                <a:latin typeface="TitilliumText25L"/>
              </a:rPr>
              <a:t>,</a:t>
            </a:r>
          </a:p>
          <a:p>
            <a:pPr algn="just">
              <a:spcAft>
                <a:spcPts val="1000"/>
              </a:spcAft>
              <a:buFont typeface="Wingdings" pitchFamily="2" charset="2"/>
              <a:buChar char="Ø"/>
            </a:pPr>
            <a:r>
              <a:rPr lang="pl-PL" sz="1650" dirty="0" smtClean="0">
                <a:solidFill>
                  <a:schemeClr val="tx2">
                    <a:lumMod val="75000"/>
                  </a:schemeClr>
                </a:solidFill>
                <a:latin typeface="TitilliumText25L"/>
              </a:rPr>
              <a:t>  </a:t>
            </a:r>
            <a:r>
              <a:rPr lang="pl-PL" dirty="0" smtClean="0">
                <a:solidFill>
                  <a:schemeClr val="tx2">
                    <a:lumMod val="75000"/>
                  </a:schemeClr>
                </a:solidFill>
                <a:latin typeface="TitilliumText25L"/>
              </a:rPr>
              <a:t>w zakresie działalności gospodarczej związanej z </a:t>
            </a:r>
            <a:r>
              <a:rPr lang="pl-PL" u="sng" dirty="0" smtClean="0">
                <a:solidFill>
                  <a:schemeClr val="tx2">
                    <a:lumMod val="75000"/>
                  </a:schemeClr>
                </a:solidFill>
                <a:latin typeface="TitilliumText25L"/>
              </a:rPr>
              <a:t>sektorem rybołówstwa i akwakultury, produkcją podstawową produktów rolnych</a:t>
            </a:r>
            <a:r>
              <a:rPr lang="pl-PL" dirty="0" smtClean="0">
                <a:solidFill>
                  <a:schemeClr val="tx2">
                    <a:lumMod val="75000"/>
                  </a:schemeClr>
                </a:solidFill>
                <a:latin typeface="TitilliumText25L"/>
              </a:rPr>
              <a:t>, </a:t>
            </a:r>
          </a:p>
          <a:p>
            <a:pPr algn="just">
              <a:spcAft>
                <a:spcPts val="1000"/>
              </a:spcAft>
              <a:buFont typeface="Wingdings" pitchFamily="2" charset="2"/>
              <a:buChar char="Ø"/>
            </a:pPr>
            <a:r>
              <a:rPr lang="pl-PL" dirty="0" smtClean="0">
                <a:solidFill>
                  <a:schemeClr val="tx2">
                    <a:lumMod val="75000"/>
                  </a:schemeClr>
                </a:solidFill>
                <a:latin typeface="TitilliumText25L"/>
              </a:rPr>
              <a:t>  w zakresie działalności gospodarczej związanej </a:t>
            </a:r>
            <a:r>
              <a:rPr lang="pl-PL" u="sng" dirty="0" smtClean="0">
                <a:solidFill>
                  <a:schemeClr val="tx2">
                    <a:lumMod val="75000"/>
                  </a:schemeClr>
                </a:solidFill>
                <a:latin typeface="TitilliumText25L"/>
              </a:rPr>
              <a:t>z wywozem do państw trzecich lub państw członkowskich,</a:t>
            </a:r>
            <a:r>
              <a:rPr lang="pl-PL" dirty="0" smtClean="0">
                <a:solidFill>
                  <a:schemeClr val="tx2">
                    <a:lumMod val="75000"/>
                  </a:schemeClr>
                </a:solidFill>
                <a:latin typeface="TitilliumText25L"/>
              </a:rPr>
              <a:t> tzn. nie jest możliwe udzielenie pomocy bezpośrednio związanej z ilością wywożonych produktów, tworzeniem i prowadzeniem sieci dystrybucyjnej lub innymi wydatkami bieżącymi związanymi z prowadzeniem działalności wywozowej,</a:t>
            </a:r>
          </a:p>
          <a:p>
            <a:pPr algn="just">
              <a:buFont typeface="Wingdings" pitchFamily="2" charset="2"/>
              <a:buChar char="Ø"/>
            </a:pPr>
            <a:r>
              <a:rPr lang="pl-PL" dirty="0" smtClean="0">
                <a:solidFill>
                  <a:schemeClr val="tx2">
                    <a:lumMod val="75000"/>
                  </a:schemeClr>
                </a:solidFill>
                <a:latin typeface="TitilliumText25L"/>
              </a:rPr>
              <a:t>  związane </a:t>
            </a:r>
            <a:r>
              <a:rPr lang="pl-PL" u="sng" dirty="0" smtClean="0">
                <a:solidFill>
                  <a:schemeClr val="tx2">
                    <a:lumMod val="75000"/>
                  </a:schemeClr>
                </a:solidFill>
                <a:latin typeface="TitilliumText25L"/>
              </a:rPr>
              <a:t>z wytwarzaniem, przetwórstwem i wprowadzaniem do obrotu tytoniu </a:t>
            </a:r>
            <a:br>
              <a:rPr lang="pl-PL" u="sng" dirty="0" smtClean="0">
                <a:solidFill>
                  <a:schemeClr val="tx2">
                    <a:lumMod val="75000"/>
                  </a:schemeClr>
                </a:solidFill>
                <a:latin typeface="TitilliumText25L"/>
              </a:rPr>
            </a:br>
            <a:r>
              <a:rPr lang="pl-PL" u="sng" dirty="0" smtClean="0">
                <a:solidFill>
                  <a:schemeClr val="tx2">
                    <a:lumMod val="75000"/>
                  </a:schemeClr>
                </a:solidFill>
                <a:latin typeface="TitilliumText25L"/>
              </a:rPr>
              <a:t>i wyrobów tytoniowych</a:t>
            </a:r>
            <a:r>
              <a:rPr lang="pl-PL" dirty="0" smtClean="0">
                <a:solidFill>
                  <a:schemeClr val="tx2">
                    <a:lumMod val="75000"/>
                  </a:schemeClr>
                </a:solidFill>
                <a:latin typeface="TitilliumText25L"/>
              </a:rPr>
              <a:t>.</a:t>
            </a:r>
          </a:p>
          <a:p>
            <a:pPr algn="just">
              <a:buFont typeface="Wingdings" pitchFamily="2" charset="2"/>
              <a:buChar char="Ø"/>
            </a:pPr>
            <a:endParaRPr lang="pl-PL" sz="1100" dirty="0">
              <a:solidFill>
                <a:schemeClr val="tx2">
                  <a:lumMod val="75000"/>
                </a:schemeClr>
              </a:solidFill>
              <a:latin typeface="TitilliumText25L"/>
            </a:endParaRPr>
          </a:p>
          <a:p>
            <a:pPr algn="ctr"/>
            <a:r>
              <a:rPr lang="pl-PL" sz="1700" b="1" u="sng" dirty="0">
                <a:solidFill>
                  <a:schemeClr val="tx2">
                    <a:lumMod val="75000"/>
                  </a:schemeClr>
                </a:solidFill>
                <a:latin typeface="TitilliumText25L"/>
              </a:rPr>
              <a:t>udzielana pomoc nie może być uzależniona od wykorzystywania towarów produkcji krajowej uprzywilejowanych względem towarów przywożonych </a:t>
            </a:r>
            <a:r>
              <a:rPr lang="pl-PL" sz="1700" b="1" u="sng" dirty="0" smtClean="0">
                <a:solidFill>
                  <a:schemeClr val="tx2">
                    <a:lumMod val="75000"/>
                  </a:schemeClr>
                </a:solidFill>
                <a:latin typeface="TitilliumText25L"/>
              </a:rPr>
              <a:t>z zagranicy</a:t>
            </a:r>
            <a:endParaRPr lang="pl-PL" sz="1700" b="1" u="sng" dirty="0">
              <a:solidFill>
                <a:schemeClr val="tx2">
                  <a:lumMod val="75000"/>
                </a:schemeClr>
              </a:solidFill>
              <a:latin typeface="TitilliumText25L"/>
            </a:endParaRPr>
          </a:p>
        </p:txBody>
      </p:sp>
      <p:sp>
        <p:nvSpPr>
          <p:cNvPr id="17" name="Prostokąt 16"/>
          <p:cNvSpPr/>
          <p:nvPr/>
        </p:nvSpPr>
        <p:spPr>
          <a:xfrm>
            <a:off x="1665481" y="627555"/>
            <a:ext cx="4854960" cy="892552"/>
          </a:xfrm>
          <a:prstGeom prst="rect">
            <a:avLst/>
          </a:prstGeom>
        </p:spPr>
        <p:txBody>
          <a:bodyPr wrap="square">
            <a:spAutoFit/>
          </a:bodyPr>
          <a:lstStyle/>
          <a:p>
            <a:pPr algn="ctr">
              <a:buFont typeface="Arial" charset="0"/>
              <a:buNone/>
            </a:pPr>
            <a:r>
              <a:rPr lang="pl-PL" sz="2600" b="1" dirty="0">
                <a:solidFill>
                  <a:schemeClr val="tx2">
                    <a:lumMod val="75000"/>
                  </a:schemeClr>
                </a:solidFill>
                <a:latin typeface="TitilliumText25L"/>
              </a:rPr>
              <a:t>Wykluczenia z możliwości </a:t>
            </a:r>
            <a:br>
              <a:rPr lang="pl-PL" sz="2600" b="1" dirty="0">
                <a:solidFill>
                  <a:schemeClr val="tx2">
                    <a:lumMod val="75000"/>
                  </a:schemeClr>
                </a:solidFill>
                <a:latin typeface="TitilliumText25L"/>
              </a:rPr>
            </a:br>
            <a:r>
              <a:rPr lang="pl-PL" sz="2600" b="1" dirty="0" smtClean="0">
                <a:solidFill>
                  <a:schemeClr val="tx2">
                    <a:lumMod val="75000"/>
                  </a:schemeClr>
                </a:solidFill>
                <a:latin typeface="TitilliumText25L"/>
              </a:rPr>
              <a:t>dofinansowania</a:t>
            </a:r>
          </a:p>
        </p:txBody>
      </p:sp>
      <p:pic>
        <p:nvPicPr>
          <p:cNvPr id="18" name="Obraz 8"/>
          <p:cNvPicPr>
            <a:picLocks noChangeAspect="1"/>
          </p:cNvPicPr>
          <p:nvPr/>
        </p:nvPicPr>
        <p:blipFill>
          <a:blip r:embed="rId7" cstate="print"/>
          <a:srcRect/>
          <a:stretch>
            <a:fillRect/>
          </a:stretch>
        </p:blipFill>
        <p:spPr bwMode="auto">
          <a:xfrm>
            <a:off x="7245172" y="238216"/>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646"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902" y="329992"/>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pic>
        <p:nvPicPr>
          <p:cNvPr id="10" name="Obraz 8"/>
          <p:cNvPicPr>
            <a:picLocks noChangeAspect="1"/>
          </p:cNvPicPr>
          <p:nvPr/>
        </p:nvPicPr>
        <p:blipFill>
          <a:blip r:embed="rId7" cstate="print"/>
          <a:srcRect/>
          <a:stretch>
            <a:fillRect/>
          </a:stretch>
        </p:blipFill>
        <p:spPr bwMode="auto">
          <a:xfrm>
            <a:off x="7229741" y="280944"/>
            <a:ext cx="1734797" cy="1348847"/>
          </a:xfrm>
          <a:prstGeom prst="rect">
            <a:avLst/>
          </a:prstGeom>
          <a:noFill/>
          <a:ln w="9525">
            <a:noFill/>
            <a:miter lim="800000"/>
            <a:headEnd/>
            <a:tailEnd/>
          </a:ln>
        </p:spPr>
      </p:pic>
      <p:sp>
        <p:nvSpPr>
          <p:cNvPr id="16" name="Prostokąt 15"/>
          <p:cNvSpPr/>
          <p:nvPr/>
        </p:nvSpPr>
        <p:spPr>
          <a:xfrm>
            <a:off x="1751162" y="740416"/>
            <a:ext cx="3430485" cy="461665"/>
          </a:xfrm>
          <a:prstGeom prst="rect">
            <a:avLst/>
          </a:prstGeom>
        </p:spPr>
        <p:txBody>
          <a:bodyPr wrap="square">
            <a:spAutoFit/>
          </a:bodyPr>
          <a:lstStyle/>
          <a:p>
            <a:r>
              <a:rPr lang="pl-PL" sz="2400" b="1" dirty="0" smtClean="0">
                <a:solidFill>
                  <a:schemeClr val="tx2">
                    <a:lumMod val="75000"/>
                  </a:schemeClr>
                </a:solidFill>
                <a:latin typeface="TitilliumText25L" pitchFamily="50" charset="-18"/>
              </a:rPr>
              <a:t>Agenda</a:t>
            </a:r>
          </a:p>
        </p:txBody>
      </p:sp>
      <p:sp>
        <p:nvSpPr>
          <p:cNvPr id="19" name="Prostokąt 18"/>
          <p:cNvSpPr/>
          <p:nvPr/>
        </p:nvSpPr>
        <p:spPr>
          <a:xfrm>
            <a:off x="602124" y="1844734"/>
            <a:ext cx="8280874" cy="4093428"/>
          </a:xfrm>
          <a:prstGeom prst="rect">
            <a:avLst/>
          </a:prstGeom>
        </p:spPr>
        <p:txBody>
          <a:bodyPr wrap="square">
            <a:spAutoFit/>
          </a:bodyPr>
          <a:lstStyle/>
          <a:p>
            <a:pPr algn="just"/>
            <a:r>
              <a:rPr lang="pl-PL" sz="2000" b="1" dirty="0" smtClean="0">
                <a:solidFill>
                  <a:schemeClr val="tx2">
                    <a:lumMod val="75000"/>
                  </a:schemeClr>
                </a:solidFill>
                <a:latin typeface="TitilliumText25L"/>
              </a:rPr>
              <a:t>Spotkanie informacyjne dotyczące aplikowania o fundusze europejskie w ramach </a:t>
            </a:r>
            <a:r>
              <a:rPr lang="pl-PL" sz="2000" b="1" dirty="0" smtClean="0">
                <a:solidFill>
                  <a:schemeClr val="tx2">
                    <a:lumMod val="75000"/>
                  </a:schemeClr>
                </a:solidFill>
                <a:latin typeface="TitilliumText25L" pitchFamily="50" charset="-18"/>
              </a:rPr>
              <a:t>Działania 1.8 </a:t>
            </a:r>
            <a:r>
              <a:rPr lang="pl-PL" sz="2000" b="1" dirty="0" smtClean="0">
                <a:solidFill>
                  <a:schemeClr val="accent1">
                    <a:lumMod val="50000"/>
                  </a:schemeClr>
                </a:solidFill>
                <a:latin typeface="TitilliumText25L"/>
              </a:rPr>
              <a:t>Inwestycje przedsiębiorstw w ramach Strategii ZIT dla </a:t>
            </a:r>
            <a:r>
              <a:rPr lang="pl-PL" sz="2000" b="1" dirty="0" err="1" smtClean="0">
                <a:solidFill>
                  <a:schemeClr val="accent1">
                    <a:lumMod val="50000"/>
                  </a:schemeClr>
                </a:solidFill>
                <a:latin typeface="TitilliumText25L"/>
              </a:rPr>
              <a:t>Koszalińsko-Kołobrzesko-Białogardzkiego</a:t>
            </a:r>
            <a:r>
              <a:rPr lang="pl-PL" sz="2000" b="1" dirty="0" smtClean="0">
                <a:solidFill>
                  <a:schemeClr val="accent1">
                    <a:lumMod val="50000"/>
                  </a:schemeClr>
                </a:solidFill>
                <a:latin typeface="TitilliumText25L"/>
              </a:rPr>
              <a:t> Obszaru Funkcjonalnego (KKBOF) </a:t>
            </a:r>
            <a:r>
              <a:rPr lang="pl-PL" sz="2000" b="1" dirty="0" smtClean="0">
                <a:solidFill>
                  <a:schemeClr val="tx2">
                    <a:lumMod val="75000"/>
                  </a:schemeClr>
                </a:solidFill>
                <a:latin typeface="TitilliumText25L" pitchFamily="50" charset="-18"/>
              </a:rPr>
              <a:t>finansowanego z Regionalnego Programu Operacyjnego Województwa Zachodniopomorskiego 2014-2020</a:t>
            </a:r>
          </a:p>
          <a:p>
            <a:endParaRPr lang="pl-PL" sz="2000" i="1" dirty="0" smtClean="0">
              <a:solidFill>
                <a:schemeClr val="tx2">
                  <a:lumMod val="75000"/>
                </a:schemeClr>
              </a:solidFill>
              <a:latin typeface="TitilliumText25L"/>
            </a:endParaRPr>
          </a:p>
          <a:p>
            <a:pPr>
              <a:lnSpc>
                <a:spcPct val="150000"/>
              </a:lnSpc>
            </a:pPr>
            <a:r>
              <a:rPr lang="pl-PL" sz="2000" dirty="0" smtClean="0">
                <a:solidFill>
                  <a:schemeClr val="tx2">
                    <a:lumMod val="75000"/>
                  </a:schemeClr>
                </a:solidFill>
                <a:latin typeface="TitilliumText25L"/>
              </a:rPr>
              <a:t>10:30-11:30	1. Główne założenia konkursu dla Działania 1.8</a:t>
            </a:r>
          </a:p>
          <a:p>
            <a:pPr>
              <a:lnSpc>
                <a:spcPct val="150000"/>
              </a:lnSpc>
            </a:pPr>
            <a:r>
              <a:rPr lang="pl-PL" sz="2000" dirty="0" smtClean="0">
                <a:solidFill>
                  <a:schemeClr val="tx2">
                    <a:lumMod val="75000"/>
                  </a:schemeClr>
                </a:solidFill>
                <a:latin typeface="TitilliumText25L"/>
              </a:rPr>
              <a:t>11:30-11:40 </a:t>
            </a:r>
            <a:r>
              <a:rPr lang="pl-PL" sz="2000" i="1" dirty="0" smtClean="0">
                <a:solidFill>
                  <a:schemeClr val="tx2">
                    <a:lumMod val="75000"/>
                  </a:schemeClr>
                </a:solidFill>
                <a:latin typeface="TitilliumText25L"/>
              </a:rPr>
              <a:t>	</a:t>
            </a:r>
            <a:r>
              <a:rPr lang="pl-PL" sz="2000" dirty="0" smtClean="0">
                <a:solidFill>
                  <a:schemeClr val="tx2">
                    <a:lumMod val="75000"/>
                  </a:schemeClr>
                </a:solidFill>
                <a:latin typeface="TitilliumText25L"/>
              </a:rPr>
              <a:t>Przerwa </a:t>
            </a:r>
          </a:p>
          <a:p>
            <a:pPr>
              <a:lnSpc>
                <a:spcPct val="150000"/>
              </a:lnSpc>
            </a:pPr>
            <a:r>
              <a:rPr lang="pl-PL" sz="2000" dirty="0" smtClean="0">
                <a:solidFill>
                  <a:schemeClr val="tx2">
                    <a:lumMod val="75000"/>
                  </a:schemeClr>
                </a:solidFill>
                <a:latin typeface="TitilliumText25L"/>
              </a:rPr>
              <a:t>11:40-12:10	2. Procedura wyboru projektów		</a:t>
            </a:r>
          </a:p>
          <a:p>
            <a:pPr indent="-342900">
              <a:lnSpc>
                <a:spcPct val="150000"/>
              </a:lnSpc>
            </a:pPr>
            <a:r>
              <a:rPr lang="pl-PL" sz="2000" dirty="0" smtClean="0">
                <a:solidFill>
                  <a:schemeClr val="tx2">
                    <a:lumMod val="75000"/>
                  </a:schemeClr>
                </a:solidFill>
                <a:latin typeface="TitilliumText25L"/>
              </a:rPr>
              <a:t>12:10-12:40	3. Wniosek o dofinansowanie</a:t>
            </a: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975" y="-28635"/>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364174"/>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2286000" y="1597730"/>
            <a:ext cx="4572000" cy="369332"/>
          </a:xfrm>
          <a:prstGeom prst="rect">
            <a:avLst/>
          </a:prstGeom>
        </p:spPr>
        <p:txBody>
          <a:bodyPr>
            <a:spAutoFit/>
          </a:bodyPr>
          <a:lstStyle/>
          <a:p>
            <a:pPr algn="just">
              <a:buFont typeface="Wingdings" pitchFamily="2" charset="2"/>
              <a:buChar char="§"/>
              <a:defRPr/>
            </a:pPr>
            <a:endParaRPr lang="pl-PL" dirty="0" smtClean="0"/>
          </a:p>
        </p:txBody>
      </p:sp>
      <p:sp>
        <p:nvSpPr>
          <p:cNvPr id="16" name="Prostokąt 15"/>
          <p:cNvSpPr/>
          <p:nvPr/>
        </p:nvSpPr>
        <p:spPr>
          <a:xfrm>
            <a:off x="590335" y="1618850"/>
            <a:ext cx="8553665" cy="5601533"/>
          </a:xfrm>
          <a:prstGeom prst="rect">
            <a:avLst/>
          </a:prstGeom>
        </p:spPr>
        <p:txBody>
          <a:bodyPr wrap="square">
            <a:spAutoFit/>
          </a:bodyPr>
          <a:lstStyle/>
          <a:p>
            <a:pPr algn="just"/>
            <a:r>
              <a:rPr lang="pl-PL" sz="2000" b="1" spc="100" dirty="0">
                <a:solidFill>
                  <a:schemeClr val="tx2">
                    <a:lumMod val="75000"/>
                  </a:schemeClr>
                </a:solidFill>
                <a:latin typeface="TitilliumText25L"/>
              </a:rPr>
              <a:t>Dofinansowanie nie może być </a:t>
            </a:r>
            <a:r>
              <a:rPr lang="pl-PL" sz="2000" b="1" spc="100" dirty="0" smtClean="0">
                <a:solidFill>
                  <a:schemeClr val="tx2">
                    <a:lumMod val="75000"/>
                  </a:schemeClr>
                </a:solidFill>
                <a:latin typeface="TitilliumText25L"/>
              </a:rPr>
              <a:t>udzielone </a:t>
            </a:r>
            <a:r>
              <a:rPr lang="pl-PL" sz="2000" b="1" spc="100" dirty="0">
                <a:solidFill>
                  <a:schemeClr val="tx2">
                    <a:lumMod val="75000"/>
                  </a:schemeClr>
                </a:solidFill>
                <a:latin typeface="TitilliumText25L"/>
              </a:rPr>
              <a:t>na projekty:</a:t>
            </a:r>
          </a:p>
          <a:p>
            <a:pPr algn="just">
              <a:buFont typeface="Wingdings" pitchFamily="2" charset="2"/>
              <a:buChar char="Ø"/>
            </a:pPr>
            <a:endParaRPr lang="pl-PL" sz="1100"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w </a:t>
            </a:r>
            <a:r>
              <a:rPr lang="pl-PL" dirty="0">
                <a:solidFill>
                  <a:schemeClr val="tx2">
                    <a:lumMod val="75000"/>
                  </a:schemeClr>
                </a:solidFill>
                <a:latin typeface="TitilliumText25L"/>
              </a:rPr>
              <a:t>zakresie działalności gospodarczej związanej z </a:t>
            </a:r>
            <a:r>
              <a:rPr lang="pl-PL" u="sng" dirty="0">
                <a:solidFill>
                  <a:schemeClr val="tx2">
                    <a:lumMod val="75000"/>
                  </a:schemeClr>
                </a:solidFill>
                <a:latin typeface="TitilliumText25L"/>
              </a:rPr>
              <a:t>przetwarzaniem i wprowadzaniem do obrotu produktów rolnych wymienionych w załączniku nr I </a:t>
            </a:r>
            <a:r>
              <a:rPr lang="pl-PL" dirty="0">
                <a:solidFill>
                  <a:schemeClr val="tx2">
                    <a:lumMod val="75000"/>
                  </a:schemeClr>
                </a:solidFill>
                <a:latin typeface="TitilliumText25L"/>
              </a:rPr>
              <a:t>do Traktatu o funkcjonowaniu Unii Europejskiej, jeżeli:</a:t>
            </a:r>
          </a:p>
          <a:p>
            <a:pPr algn="just">
              <a:buFontTx/>
              <a:buChar char="-"/>
            </a:pPr>
            <a:r>
              <a:rPr lang="pl-PL" dirty="0">
                <a:solidFill>
                  <a:schemeClr val="tx2">
                    <a:lumMod val="75000"/>
                  </a:schemeClr>
                </a:solidFill>
                <a:latin typeface="TitilliumText25L"/>
              </a:rPr>
              <a:t> wysokość pomocy ustalana jest na podstawie ceny lub ilości takich produktów nabytych od producentów surowców lub wprowadzonych na rynek przez przedsiębiorców,</a:t>
            </a:r>
          </a:p>
          <a:p>
            <a:pPr algn="just">
              <a:buFontTx/>
              <a:buChar char="-"/>
            </a:pPr>
            <a:r>
              <a:rPr lang="pl-PL" dirty="0">
                <a:solidFill>
                  <a:schemeClr val="tx2">
                    <a:lumMod val="75000"/>
                  </a:schemeClr>
                </a:solidFill>
                <a:latin typeface="TitilliumText25L"/>
              </a:rPr>
              <a:t> udzielenie pomocy zależy od faktu jej przekazania w części lub w całości producentom surowców,</a:t>
            </a:r>
          </a:p>
          <a:p>
            <a:pPr algn="just"/>
            <a:endParaRPr lang="pl-PL" sz="1650" dirty="0" smtClean="0">
              <a:solidFill>
                <a:schemeClr val="tx2">
                  <a:lumMod val="75000"/>
                </a:schemeClr>
              </a:solidFill>
              <a:latin typeface="TitilliumText25L"/>
            </a:endParaRPr>
          </a:p>
          <a:p>
            <a:pPr algn="just"/>
            <a:r>
              <a:rPr lang="pl-PL" dirty="0" smtClean="0">
                <a:solidFill>
                  <a:schemeClr val="tx2">
                    <a:lumMod val="75000"/>
                  </a:schemeClr>
                </a:solidFill>
                <a:latin typeface="TitilliumText25L"/>
              </a:rPr>
              <a:t>Ubieganie </a:t>
            </a:r>
            <a:r>
              <a:rPr lang="pl-PL" dirty="0">
                <a:solidFill>
                  <a:schemeClr val="tx2">
                    <a:lumMod val="75000"/>
                  </a:schemeClr>
                </a:solidFill>
                <a:latin typeface="TitilliumText25L"/>
              </a:rPr>
              <a:t>się o wsparcie realizacji projektów  z  </a:t>
            </a:r>
            <a:r>
              <a:rPr lang="pl-PL" u="sng" dirty="0">
                <a:solidFill>
                  <a:schemeClr val="tx2">
                    <a:lumMod val="75000"/>
                  </a:schemeClr>
                </a:solidFill>
                <a:latin typeface="TitilliumText25L"/>
              </a:rPr>
              <a:t>zakresu  przetwórstwa  produktów  rolnych</a:t>
            </a:r>
            <a:r>
              <a:rPr lang="pl-PL" dirty="0">
                <a:solidFill>
                  <a:schemeClr val="tx2">
                    <a:lumMod val="75000"/>
                  </a:schemeClr>
                </a:solidFill>
                <a:latin typeface="TitilliumText25L"/>
              </a:rPr>
              <a:t>,  w  wyniku  którego  powstaje produkt rolny będący </a:t>
            </a:r>
            <a:r>
              <a:rPr lang="pl-PL" dirty="0" smtClean="0">
                <a:solidFill>
                  <a:schemeClr val="tx2">
                    <a:lumMod val="75000"/>
                  </a:schemeClr>
                </a:solidFill>
                <a:latin typeface="TitilliumText25L"/>
              </a:rPr>
              <a:t>produktem </a:t>
            </a:r>
            <a:r>
              <a:rPr lang="pl-PL" dirty="0">
                <a:solidFill>
                  <a:schemeClr val="tx2">
                    <a:lumMod val="75000"/>
                  </a:schemeClr>
                </a:solidFill>
                <a:latin typeface="TitilliumText25L"/>
              </a:rPr>
              <a:t>zawartym w załączniku I do Traktatu o funkcjonowaniu Unii Europejskiej, </a:t>
            </a:r>
            <a:r>
              <a:rPr lang="pl-PL" b="1" dirty="0" smtClean="0">
                <a:solidFill>
                  <a:schemeClr val="tx2">
                    <a:lumMod val="75000"/>
                  </a:schemeClr>
                </a:solidFill>
                <a:latin typeface="TitilliumText25L"/>
              </a:rPr>
              <a:t>możliwe jest pod </a:t>
            </a:r>
            <a:r>
              <a:rPr lang="pl-PL" b="1" dirty="0">
                <a:solidFill>
                  <a:schemeClr val="tx2">
                    <a:lumMod val="75000"/>
                  </a:schemeClr>
                </a:solidFill>
                <a:latin typeface="TitilliumText25L"/>
              </a:rPr>
              <a:t>warunkiem</a:t>
            </a:r>
            <a:r>
              <a:rPr lang="pl-PL" dirty="0">
                <a:solidFill>
                  <a:schemeClr val="tx2">
                    <a:lumMod val="75000"/>
                  </a:schemeClr>
                </a:solidFill>
                <a:latin typeface="TitilliumText25L"/>
              </a:rPr>
              <a:t>, że </a:t>
            </a:r>
            <a:r>
              <a:rPr lang="pl-PL" dirty="0" smtClean="0">
                <a:solidFill>
                  <a:schemeClr val="tx2">
                    <a:lumMod val="75000"/>
                  </a:schemeClr>
                </a:solidFill>
                <a:latin typeface="TitilliumText25L"/>
              </a:rPr>
              <a:t>Wnioskodawca </a:t>
            </a:r>
            <a:r>
              <a:rPr lang="pl-PL" dirty="0">
                <a:solidFill>
                  <a:schemeClr val="tx2">
                    <a:lumMod val="75000"/>
                  </a:schemeClr>
                </a:solidFill>
                <a:latin typeface="TitilliumText25L"/>
              </a:rPr>
              <a:t>złoży oświadczenie wskazujące, że nie otrzymał dofinansowania, nie ubiega się i nie będzie ubiegał się o dofinansowanie z Programu Rozwoju Obszarów Wiejskich na lata 2014-2020 (PROW) na realizację </a:t>
            </a:r>
            <a:r>
              <a:rPr lang="pl-PL" dirty="0" smtClean="0">
                <a:solidFill>
                  <a:schemeClr val="tx2">
                    <a:lumMod val="75000"/>
                  </a:schemeClr>
                </a:solidFill>
                <a:latin typeface="TitilliumText25L"/>
              </a:rPr>
              <a:t>projektu składanego w ramach RPO WZ. </a:t>
            </a:r>
            <a:endParaRPr lang="pl-PL" dirty="0">
              <a:solidFill>
                <a:schemeClr val="tx2">
                  <a:lumMod val="75000"/>
                </a:schemeClr>
              </a:solidFill>
              <a:latin typeface="TitilliumText25L"/>
            </a:endParaRPr>
          </a:p>
          <a:p>
            <a:pPr algn="just">
              <a:buFont typeface="Wingdings" pitchFamily="2" charset="2"/>
              <a:buChar char="Ø"/>
            </a:pPr>
            <a:endParaRPr lang="pl-PL" sz="1650" dirty="0" smtClean="0">
              <a:solidFill>
                <a:schemeClr val="tx2">
                  <a:lumMod val="75000"/>
                </a:schemeClr>
              </a:solidFill>
              <a:latin typeface="TitilliumText25L"/>
            </a:endParaRPr>
          </a:p>
          <a:p>
            <a:pPr algn="just">
              <a:buFont typeface="Wingdings" pitchFamily="2" charset="2"/>
              <a:buChar char="Ø"/>
            </a:pPr>
            <a:endParaRPr lang="pl-PL" sz="1650" dirty="0" smtClean="0">
              <a:solidFill>
                <a:schemeClr val="tx2">
                  <a:lumMod val="75000"/>
                </a:schemeClr>
              </a:solidFill>
              <a:latin typeface="TitilliumText25L"/>
            </a:endParaRPr>
          </a:p>
        </p:txBody>
      </p:sp>
      <p:sp>
        <p:nvSpPr>
          <p:cNvPr id="17" name="Prostokąt 16"/>
          <p:cNvSpPr/>
          <p:nvPr/>
        </p:nvSpPr>
        <p:spPr>
          <a:xfrm>
            <a:off x="1665481" y="627555"/>
            <a:ext cx="4854960" cy="892552"/>
          </a:xfrm>
          <a:prstGeom prst="rect">
            <a:avLst/>
          </a:prstGeom>
        </p:spPr>
        <p:txBody>
          <a:bodyPr wrap="square">
            <a:spAutoFit/>
          </a:bodyPr>
          <a:lstStyle/>
          <a:p>
            <a:pPr algn="ctr">
              <a:buFont typeface="Arial" charset="0"/>
              <a:buNone/>
            </a:pPr>
            <a:r>
              <a:rPr lang="pl-PL" sz="2600" b="1" dirty="0">
                <a:solidFill>
                  <a:schemeClr val="tx2">
                    <a:lumMod val="75000"/>
                  </a:schemeClr>
                </a:solidFill>
                <a:latin typeface="TitilliumText25L"/>
              </a:rPr>
              <a:t>Wykluczenia z możliwości </a:t>
            </a:r>
            <a:br>
              <a:rPr lang="pl-PL" sz="2600" b="1" dirty="0">
                <a:solidFill>
                  <a:schemeClr val="tx2">
                    <a:lumMod val="75000"/>
                  </a:schemeClr>
                </a:solidFill>
                <a:latin typeface="TitilliumText25L"/>
              </a:rPr>
            </a:br>
            <a:r>
              <a:rPr lang="pl-PL" sz="2600" b="1" dirty="0" smtClean="0">
                <a:solidFill>
                  <a:schemeClr val="tx2">
                    <a:lumMod val="75000"/>
                  </a:schemeClr>
                </a:solidFill>
                <a:latin typeface="TitilliumText25L"/>
              </a:rPr>
              <a:t>dofinansowania c.d.</a:t>
            </a:r>
          </a:p>
        </p:txBody>
      </p:sp>
      <p:pic>
        <p:nvPicPr>
          <p:cNvPr id="18" name="Obraz 8"/>
          <p:cNvPicPr>
            <a:picLocks noChangeAspect="1"/>
          </p:cNvPicPr>
          <p:nvPr/>
        </p:nvPicPr>
        <p:blipFill>
          <a:blip r:embed="rId7" cstate="print"/>
          <a:srcRect/>
          <a:stretch>
            <a:fillRect/>
          </a:stretch>
        </p:blipFill>
        <p:spPr bwMode="auto">
          <a:xfrm>
            <a:off x="7245172" y="238216"/>
            <a:ext cx="1762095" cy="1370072"/>
          </a:xfrm>
          <a:prstGeom prst="rect">
            <a:avLst/>
          </a:prstGeom>
          <a:noFill/>
          <a:ln w="9525">
            <a:noFill/>
            <a:miter lim="800000"/>
            <a:headEnd/>
            <a:tailEnd/>
          </a:ln>
        </p:spPr>
      </p:pic>
    </p:spTree>
    <p:extLst>
      <p:ext uri="{BB962C8B-B14F-4D97-AF65-F5344CB8AC3E}">
        <p14:creationId xmlns:p14="http://schemas.microsoft.com/office/powerpoint/2010/main" val="27330658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7827"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364174"/>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2286000" y="1597730"/>
            <a:ext cx="4572000" cy="369332"/>
          </a:xfrm>
          <a:prstGeom prst="rect">
            <a:avLst/>
          </a:prstGeom>
        </p:spPr>
        <p:txBody>
          <a:bodyPr>
            <a:spAutoFit/>
          </a:bodyPr>
          <a:lstStyle/>
          <a:p>
            <a:pPr algn="just">
              <a:buFont typeface="Wingdings" pitchFamily="2" charset="2"/>
              <a:buChar char="§"/>
              <a:defRPr/>
            </a:pPr>
            <a:endParaRPr lang="pl-PL" dirty="0" smtClean="0"/>
          </a:p>
        </p:txBody>
      </p:sp>
      <p:sp>
        <p:nvSpPr>
          <p:cNvPr id="16" name="Prostokąt 15"/>
          <p:cNvSpPr/>
          <p:nvPr/>
        </p:nvSpPr>
        <p:spPr>
          <a:xfrm>
            <a:off x="524069" y="1965625"/>
            <a:ext cx="8648344" cy="3754874"/>
          </a:xfrm>
          <a:prstGeom prst="rect">
            <a:avLst/>
          </a:prstGeom>
        </p:spPr>
        <p:txBody>
          <a:bodyPr wrap="square">
            <a:spAutoFit/>
          </a:bodyPr>
          <a:lstStyle/>
          <a:p>
            <a:pPr>
              <a:spcAft>
                <a:spcPts val="600"/>
              </a:spcAft>
            </a:pPr>
            <a:r>
              <a:rPr lang="pl-PL" dirty="0">
                <a:solidFill>
                  <a:schemeClr val="tx2">
                    <a:lumMod val="75000"/>
                  </a:schemeClr>
                </a:solidFill>
                <a:latin typeface="TitilliumText25L"/>
              </a:rPr>
              <a:t>D</a:t>
            </a:r>
            <a:r>
              <a:rPr lang="pl-PL" dirty="0" smtClean="0">
                <a:solidFill>
                  <a:schemeClr val="tx2">
                    <a:lumMod val="75000"/>
                  </a:schemeClr>
                </a:solidFill>
                <a:latin typeface="TitilliumText25L"/>
              </a:rPr>
              <a:t>ofinansowanie udzielane będzie przedsiębiorstwom z sektora MŚP </a:t>
            </a:r>
            <a:r>
              <a:rPr lang="pl-PL" b="1" dirty="0" smtClean="0">
                <a:solidFill>
                  <a:schemeClr val="tx2">
                    <a:lumMod val="75000"/>
                  </a:schemeClr>
                </a:solidFill>
                <a:latin typeface="TitilliumText25L"/>
              </a:rPr>
              <a:t>realizującym inwestycje na obszarze KKBOF</a:t>
            </a:r>
            <a:r>
              <a:rPr lang="pl-PL" dirty="0" smtClean="0">
                <a:solidFill>
                  <a:schemeClr val="tx2">
                    <a:lumMod val="75000"/>
                  </a:schemeClr>
                </a:solidFill>
                <a:latin typeface="TitilliumText25L"/>
              </a:rPr>
              <a:t>, tj.: </a:t>
            </a:r>
          </a:p>
          <a:p>
            <a:pPr marL="285750" indent="-285750" algn="ctr">
              <a:spcAft>
                <a:spcPts val="600"/>
              </a:spcAft>
              <a:buFont typeface="Arial" panose="020B0604020202020204" pitchFamily="34" charset="0"/>
              <a:buChar char="•"/>
            </a:pPr>
            <a:r>
              <a:rPr lang="pl-PL" b="1" dirty="0" smtClean="0">
                <a:solidFill>
                  <a:schemeClr val="tx2">
                    <a:lumMod val="75000"/>
                  </a:schemeClr>
                </a:solidFill>
                <a:latin typeface="TitilliumText25L"/>
              </a:rPr>
              <a:t>mikroprzedsiębiorstwom</a:t>
            </a:r>
          </a:p>
          <a:p>
            <a:pPr marL="285750" indent="-285750" algn="ctr">
              <a:spcAft>
                <a:spcPts val="600"/>
              </a:spcAft>
              <a:buFont typeface="Arial" panose="020B0604020202020204" pitchFamily="34" charset="0"/>
              <a:buChar char="•"/>
            </a:pPr>
            <a:r>
              <a:rPr lang="pl-PL" b="1" dirty="0" smtClean="0">
                <a:solidFill>
                  <a:schemeClr val="tx2">
                    <a:lumMod val="75000"/>
                  </a:schemeClr>
                </a:solidFill>
                <a:latin typeface="TitilliumText25L"/>
              </a:rPr>
              <a:t>małym przedsiębiorstwom</a:t>
            </a:r>
          </a:p>
          <a:p>
            <a:pPr marL="285750" indent="-285750" algn="ctr">
              <a:buFont typeface="Arial" panose="020B0604020202020204" pitchFamily="34" charset="0"/>
              <a:buChar char="•"/>
            </a:pPr>
            <a:r>
              <a:rPr lang="pl-PL" b="1" dirty="0" smtClean="0">
                <a:solidFill>
                  <a:schemeClr val="tx2">
                    <a:lumMod val="75000"/>
                  </a:schemeClr>
                </a:solidFill>
                <a:latin typeface="TitilliumText25L"/>
              </a:rPr>
              <a:t>średnim przedsiębiorstwom</a:t>
            </a:r>
            <a:endParaRPr lang="pl-PL" dirty="0" smtClean="0">
              <a:solidFill>
                <a:schemeClr val="tx2">
                  <a:lumMod val="75000"/>
                </a:schemeClr>
              </a:solidFill>
              <a:latin typeface="TitilliumText25L"/>
            </a:endParaRPr>
          </a:p>
          <a:p>
            <a:endParaRPr lang="pl-PL" sz="2800" dirty="0" smtClean="0">
              <a:solidFill>
                <a:schemeClr val="tx2">
                  <a:lumMod val="75000"/>
                </a:schemeClr>
              </a:solidFill>
              <a:latin typeface="TitilliumText25L"/>
            </a:endParaRPr>
          </a:p>
          <a:p>
            <a:pPr>
              <a:spcAft>
                <a:spcPts val="600"/>
              </a:spcAft>
            </a:pPr>
            <a:r>
              <a:rPr lang="pl-PL" dirty="0" smtClean="0">
                <a:solidFill>
                  <a:schemeClr val="tx2">
                    <a:lumMod val="75000"/>
                  </a:schemeClr>
                </a:solidFill>
                <a:latin typeface="TitilliumText25L"/>
              </a:rPr>
              <a:t>Status przedsiębiorstwa określany jest na podstawie:</a:t>
            </a:r>
          </a:p>
          <a:p>
            <a:pPr marL="285750" indent="-285750">
              <a:spcAft>
                <a:spcPts val="600"/>
              </a:spcAft>
              <a:buFont typeface="Arial" panose="020B0604020202020204" pitchFamily="34" charset="0"/>
              <a:buChar char="•"/>
            </a:pPr>
            <a:r>
              <a:rPr lang="pl-PL" u="sng" dirty="0" smtClean="0">
                <a:solidFill>
                  <a:schemeClr val="tx2">
                    <a:lumMod val="75000"/>
                  </a:schemeClr>
                </a:solidFill>
                <a:latin typeface="TitilliumText25L"/>
              </a:rPr>
              <a:t>liczby osób zatrudnionych </a:t>
            </a:r>
            <a:r>
              <a:rPr lang="pl-PL" dirty="0" smtClean="0">
                <a:solidFill>
                  <a:schemeClr val="tx2">
                    <a:lumMod val="75000"/>
                  </a:schemeClr>
                </a:solidFill>
                <a:latin typeface="TitilliumText25L"/>
              </a:rPr>
              <a:t>(RJP) – kryterium główne oraz</a:t>
            </a:r>
          </a:p>
          <a:p>
            <a:pPr marL="285750" indent="-285750">
              <a:spcAft>
                <a:spcPts val="600"/>
              </a:spcAft>
              <a:buFont typeface="Arial" panose="020B0604020202020204" pitchFamily="34" charset="0"/>
              <a:buChar char="•"/>
            </a:pPr>
            <a:r>
              <a:rPr lang="pl-PL" dirty="0" smtClean="0">
                <a:solidFill>
                  <a:schemeClr val="tx2">
                    <a:lumMod val="75000"/>
                  </a:schemeClr>
                </a:solidFill>
                <a:latin typeface="TitilliumText25L"/>
              </a:rPr>
              <a:t>rocznej wartości obrotów netto lub</a:t>
            </a:r>
          </a:p>
          <a:p>
            <a:pPr marL="285750" indent="-285750">
              <a:buFont typeface="Arial" panose="020B0604020202020204" pitchFamily="34" charset="0"/>
              <a:buChar char="•"/>
            </a:pPr>
            <a:r>
              <a:rPr lang="pl-PL" dirty="0" smtClean="0">
                <a:solidFill>
                  <a:schemeClr val="tx2">
                    <a:lumMod val="75000"/>
                  </a:schemeClr>
                </a:solidFill>
                <a:latin typeface="TitilliumText25L"/>
              </a:rPr>
              <a:t>całkowitego bilansu rocznego.</a:t>
            </a:r>
          </a:p>
          <a:p>
            <a:pPr marL="342900" indent="-342900" algn="just"/>
            <a:r>
              <a:rPr lang="pl-PL" dirty="0" smtClean="0">
                <a:solidFill>
                  <a:schemeClr val="tx2">
                    <a:lumMod val="75000"/>
                  </a:schemeClr>
                </a:solidFill>
                <a:latin typeface="TitilliumText25L"/>
              </a:rPr>
              <a:t>	</a:t>
            </a:r>
          </a:p>
        </p:txBody>
      </p:sp>
      <p:sp>
        <p:nvSpPr>
          <p:cNvPr id="17" name="Prostokąt 16"/>
          <p:cNvSpPr/>
          <p:nvPr/>
        </p:nvSpPr>
        <p:spPr>
          <a:xfrm>
            <a:off x="1665481" y="627555"/>
            <a:ext cx="4854960" cy="492443"/>
          </a:xfrm>
          <a:prstGeom prst="rect">
            <a:avLst/>
          </a:prstGeom>
        </p:spPr>
        <p:txBody>
          <a:bodyPr wrap="square">
            <a:spAutoFit/>
          </a:bodyPr>
          <a:lstStyle/>
          <a:p>
            <a:pPr algn="ctr">
              <a:buFont typeface="Arial" charset="0"/>
              <a:buNone/>
            </a:pPr>
            <a:r>
              <a:rPr lang="pl-PL" sz="2600" b="1" dirty="0" smtClean="0">
                <a:solidFill>
                  <a:schemeClr val="tx2">
                    <a:lumMod val="75000"/>
                  </a:schemeClr>
                </a:solidFill>
                <a:latin typeface="TitilliumText25L"/>
              </a:rPr>
              <a:t>Status przedsiębiorstwa</a:t>
            </a:r>
          </a:p>
        </p:txBody>
      </p:sp>
      <p:pic>
        <p:nvPicPr>
          <p:cNvPr id="18" name="Obraz 8"/>
          <p:cNvPicPr>
            <a:picLocks noChangeAspect="1"/>
          </p:cNvPicPr>
          <p:nvPr/>
        </p:nvPicPr>
        <p:blipFill>
          <a:blip r:embed="rId7" cstate="print"/>
          <a:srcRect/>
          <a:stretch>
            <a:fillRect/>
          </a:stretch>
        </p:blipFill>
        <p:spPr bwMode="auto">
          <a:xfrm>
            <a:off x="7245172" y="238216"/>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219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364174"/>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2286000" y="1597730"/>
            <a:ext cx="4572000" cy="369332"/>
          </a:xfrm>
          <a:prstGeom prst="rect">
            <a:avLst/>
          </a:prstGeom>
        </p:spPr>
        <p:txBody>
          <a:bodyPr>
            <a:spAutoFit/>
          </a:bodyPr>
          <a:lstStyle/>
          <a:p>
            <a:pPr algn="just">
              <a:buFont typeface="Wingdings" pitchFamily="2" charset="2"/>
              <a:buChar char="§"/>
              <a:defRPr/>
            </a:pPr>
            <a:endParaRPr lang="pl-PL" dirty="0" smtClean="0"/>
          </a:p>
        </p:txBody>
      </p:sp>
      <p:sp>
        <p:nvSpPr>
          <p:cNvPr id="17" name="Prostokąt 16"/>
          <p:cNvSpPr/>
          <p:nvPr/>
        </p:nvSpPr>
        <p:spPr>
          <a:xfrm>
            <a:off x="1665481" y="627555"/>
            <a:ext cx="4854960" cy="430887"/>
          </a:xfrm>
          <a:prstGeom prst="rect">
            <a:avLst/>
          </a:prstGeom>
        </p:spPr>
        <p:txBody>
          <a:bodyPr wrap="square">
            <a:spAutoFit/>
          </a:bodyPr>
          <a:lstStyle/>
          <a:p>
            <a:pPr>
              <a:buFont typeface="Arial" charset="0"/>
              <a:buNone/>
            </a:pPr>
            <a:r>
              <a:rPr lang="pl-PL" sz="2200" b="1" dirty="0" smtClean="0">
                <a:solidFill>
                  <a:schemeClr val="tx2">
                    <a:lumMod val="75000"/>
                  </a:schemeClr>
                </a:solidFill>
                <a:latin typeface="TitilliumText25L"/>
              </a:rPr>
              <a:t>Status przedsiębiorstwa</a:t>
            </a:r>
          </a:p>
        </p:txBody>
      </p:sp>
      <p:pic>
        <p:nvPicPr>
          <p:cNvPr id="18" name="Obraz 8"/>
          <p:cNvPicPr>
            <a:picLocks noChangeAspect="1"/>
          </p:cNvPicPr>
          <p:nvPr/>
        </p:nvPicPr>
        <p:blipFill>
          <a:blip r:embed="rId7" cstate="print"/>
          <a:srcRect/>
          <a:stretch>
            <a:fillRect/>
          </a:stretch>
        </p:blipFill>
        <p:spPr bwMode="auto">
          <a:xfrm>
            <a:off x="7245172" y="238216"/>
            <a:ext cx="1762095" cy="1370072"/>
          </a:xfrm>
          <a:prstGeom prst="rect">
            <a:avLst/>
          </a:prstGeom>
          <a:noFill/>
          <a:ln w="9525">
            <a:noFill/>
            <a:miter lim="800000"/>
            <a:headEnd/>
            <a:tailEnd/>
          </a:ln>
        </p:spPr>
      </p:pic>
      <p:graphicFrame>
        <p:nvGraphicFramePr>
          <p:cNvPr id="19" name="Tabela 18"/>
          <p:cNvGraphicFramePr>
            <a:graphicFrameLocks noGrp="1"/>
          </p:cNvGraphicFramePr>
          <p:nvPr>
            <p:extLst>
              <p:ext uri="{D42A27DB-BD31-4B8C-83A1-F6EECF244321}">
                <p14:modId xmlns:p14="http://schemas.microsoft.com/office/powerpoint/2010/main" val="2939488971"/>
              </p:ext>
            </p:extLst>
          </p:nvPr>
        </p:nvGraphicFramePr>
        <p:xfrm>
          <a:off x="445728" y="1811364"/>
          <a:ext cx="8534400" cy="4477710"/>
        </p:xfrm>
        <a:graphic>
          <a:graphicData uri="http://schemas.openxmlformats.org/drawingml/2006/table">
            <a:tbl>
              <a:tblPr firstRow="1" bandRow="1">
                <a:tableStyleId>{5C22544A-7EE6-4342-B048-85BDC9FD1C3A}</a:tableStyleId>
              </a:tblPr>
              <a:tblGrid>
                <a:gridCol w="2238375"/>
                <a:gridCol w="1809750"/>
                <a:gridCol w="1790700"/>
                <a:gridCol w="752475"/>
                <a:gridCol w="1943100"/>
              </a:tblGrid>
              <a:tr h="659450">
                <a:tc gridSpan="5">
                  <a:txBody>
                    <a:bodyPr/>
                    <a:lstStyle/>
                    <a:p>
                      <a:pPr algn="ctr"/>
                      <a:r>
                        <a:rPr lang="pl-PL" sz="1600" b="1" kern="1200" dirty="0" smtClean="0">
                          <a:solidFill>
                            <a:schemeClr val="lt1"/>
                          </a:solidFill>
                          <a:latin typeface="TitilliumText25L"/>
                          <a:ea typeface="+mn-ea"/>
                          <a:cs typeface="+mn-cs"/>
                        </a:rPr>
                        <a:t>KRYTERIA POZWALAJĄCE NA ZAKWALIFIKOWANIE PRZEDSIĘBIORCÓW DO </a:t>
                      </a:r>
                    </a:p>
                    <a:p>
                      <a:pPr marL="0" marR="0" indent="0" algn="ctr" defTabSz="914400" rtl="0" eaLnBrk="1" fontAlgn="auto" latinLnBrk="0" hangingPunct="1">
                        <a:lnSpc>
                          <a:spcPct val="100000"/>
                        </a:lnSpc>
                        <a:spcBef>
                          <a:spcPts val="0"/>
                        </a:spcBef>
                        <a:spcAft>
                          <a:spcPts val="0"/>
                        </a:spcAft>
                        <a:buClrTx/>
                        <a:buSzTx/>
                        <a:buFontTx/>
                        <a:buNone/>
                        <a:tabLst/>
                        <a:defRPr/>
                      </a:pPr>
                      <a:r>
                        <a:rPr lang="pl-PL" sz="1600" b="1" kern="1200" dirty="0" smtClean="0">
                          <a:solidFill>
                            <a:schemeClr val="lt1"/>
                          </a:solidFill>
                          <a:latin typeface="TitilliumText25L"/>
                          <a:ea typeface="+mn-ea"/>
                          <a:cs typeface="+mn-cs"/>
                        </a:rPr>
                        <a:t>POSZCZEGÓLNYCH </a:t>
                      </a:r>
                      <a:r>
                        <a:rPr lang="pl-PL" sz="1600" b="1" kern="1200" dirty="0" smtClean="0">
                          <a:solidFill>
                            <a:schemeClr val="bg1"/>
                          </a:solidFill>
                          <a:latin typeface="TitilliumText25L"/>
                          <a:ea typeface="+mn-ea"/>
                          <a:cs typeface="+mn-cs"/>
                        </a:rPr>
                        <a:t>KATEGORII</a:t>
                      </a:r>
                    </a:p>
                    <a:p>
                      <a:pPr marL="0" marR="0" indent="0" algn="ctr" defTabSz="914400" rtl="0" eaLnBrk="1" fontAlgn="auto" latinLnBrk="0" hangingPunct="1">
                        <a:lnSpc>
                          <a:spcPct val="100000"/>
                        </a:lnSpc>
                        <a:spcBef>
                          <a:spcPts val="0"/>
                        </a:spcBef>
                        <a:spcAft>
                          <a:spcPts val="0"/>
                        </a:spcAft>
                        <a:buClrTx/>
                        <a:buSzTx/>
                        <a:buFontTx/>
                        <a:buNone/>
                        <a:tabLst/>
                        <a:defRPr/>
                      </a:pPr>
                      <a:r>
                        <a:rPr lang="pl-PL" sz="1600" dirty="0" smtClean="0">
                          <a:solidFill>
                            <a:schemeClr val="bg1"/>
                          </a:solidFill>
                          <a:latin typeface="TitilliumText25L"/>
                        </a:rPr>
                        <a:t>Zgodnie z Załącznikiem I do Rozporządzenia Komisji (UE) nr 651/2014 </a:t>
                      </a:r>
                    </a:p>
                  </a:txBody>
                  <a:tcPr/>
                </a:tc>
                <a:tc hMerge="1">
                  <a:txBody>
                    <a:bodyPr/>
                    <a:lstStyle/>
                    <a:p>
                      <a:endParaRPr lang="pl-PL" dirty="0"/>
                    </a:p>
                  </a:txBody>
                  <a:tcPr/>
                </a:tc>
                <a:tc hMerge="1">
                  <a:txBody>
                    <a:bodyPr/>
                    <a:lstStyle/>
                    <a:p>
                      <a:endParaRPr lang="pl-PL" dirty="0"/>
                    </a:p>
                  </a:txBody>
                  <a:tcPr/>
                </a:tc>
                <a:tc hMerge="1">
                  <a:txBody>
                    <a:bodyPr/>
                    <a:lstStyle/>
                    <a:p>
                      <a:endParaRPr lang="pl-PL" dirty="0"/>
                    </a:p>
                  </a:txBody>
                  <a:tcPr/>
                </a:tc>
                <a:tc hMerge="1">
                  <a:txBody>
                    <a:bodyPr/>
                    <a:lstStyle/>
                    <a:p>
                      <a:endParaRPr lang="pl-PL" dirty="0"/>
                    </a:p>
                  </a:txBody>
                  <a:tcPr/>
                </a:tc>
              </a:tr>
              <a:tr h="659450">
                <a:tc>
                  <a:txBody>
                    <a:bodyPr/>
                    <a:lstStyle/>
                    <a:p>
                      <a:pPr algn="ctr"/>
                      <a:r>
                        <a:rPr lang="pl-PL" sz="1400" b="0" kern="1200" dirty="0" smtClean="0">
                          <a:solidFill>
                            <a:schemeClr val="dk1"/>
                          </a:solidFill>
                          <a:latin typeface="TitilliumText25L"/>
                          <a:ea typeface="+mn-ea"/>
                          <a:cs typeface="+mn-cs"/>
                        </a:rPr>
                        <a:t>TYP </a:t>
                      </a:r>
                    </a:p>
                    <a:p>
                      <a:pPr algn="ctr"/>
                      <a:r>
                        <a:rPr lang="pl-PL" sz="1400" b="0" kern="1200" dirty="0" smtClean="0">
                          <a:solidFill>
                            <a:schemeClr val="dk1"/>
                          </a:solidFill>
                          <a:latin typeface="TitilliumText25L"/>
                          <a:ea typeface="+mn-ea"/>
                          <a:cs typeface="+mn-cs"/>
                        </a:rPr>
                        <a:t>PRZEDSIĘBIORSTWA</a:t>
                      </a:r>
                    </a:p>
                  </a:txBody>
                  <a:tcPr/>
                </a:tc>
                <a:tc>
                  <a:txBody>
                    <a:bodyPr/>
                    <a:lstStyle/>
                    <a:p>
                      <a:pPr algn="ctr"/>
                      <a:r>
                        <a:rPr lang="pl-PL" sz="1400" b="0" kern="1200" dirty="0" smtClean="0">
                          <a:solidFill>
                            <a:schemeClr val="dk1"/>
                          </a:solidFill>
                          <a:latin typeface="TitilliumText25L"/>
                          <a:ea typeface="+mn-ea"/>
                          <a:cs typeface="+mn-cs"/>
                        </a:rPr>
                        <a:t>LICZBA </a:t>
                      </a:r>
                    </a:p>
                    <a:p>
                      <a:pPr algn="ctr"/>
                      <a:r>
                        <a:rPr lang="pl-PL" sz="1400" b="0" kern="1200" dirty="0" smtClean="0">
                          <a:solidFill>
                            <a:schemeClr val="dk1"/>
                          </a:solidFill>
                          <a:latin typeface="TitilliumText25L"/>
                          <a:ea typeface="+mn-ea"/>
                          <a:cs typeface="+mn-cs"/>
                        </a:rPr>
                        <a:t>ZATRUDNIONYCH </a:t>
                      </a:r>
                    </a:p>
                    <a:p>
                      <a:pPr algn="ctr"/>
                      <a:r>
                        <a:rPr lang="pl-PL" sz="1400" b="0" kern="1200" dirty="0" smtClean="0">
                          <a:solidFill>
                            <a:schemeClr val="dk1"/>
                          </a:solidFill>
                          <a:latin typeface="TitilliumText25L"/>
                          <a:ea typeface="+mn-ea"/>
                          <a:cs typeface="+mn-cs"/>
                        </a:rPr>
                        <a:t>OSÓB (z)</a:t>
                      </a:r>
                    </a:p>
                  </a:txBody>
                  <a:tcPr/>
                </a:tc>
                <a:tc>
                  <a:txBody>
                    <a:bodyPr/>
                    <a:lstStyle/>
                    <a:p>
                      <a:pPr algn="ctr"/>
                      <a:r>
                        <a:rPr lang="pl-PL" sz="1400" b="0" dirty="0" smtClean="0">
                          <a:latin typeface="TitilliumText25L"/>
                        </a:rPr>
                        <a:t>ROCZNY OBRÓT (o)</a:t>
                      </a:r>
                      <a:endParaRPr lang="pl-PL" sz="1400" b="0" dirty="0">
                        <a:latin typeface="TitilliumText25L"/>
                      </a:endParaRPr>
                    </a:p>
                  </a:txBody>
                  <a:tcPr/>
                </a:tc>
                <a:tc rowSpan="5">
                  <a:txBody>
                    <a:bodyPr/>
                    <a:lstStyle/>
                    <a:p>
                      <a:pPr algn="ctr"/>
                      <a:endParaRPr lang="pl-PL" sz="1400" b="0" dirty="0" smtClean="0">
                        <a:latin typeface="TitilliumText25L"/>
                      </a:endParaRPr>
                    </a:p>
                    <a:p>
                      <a:pPr algn="ctr"/>
                      <a:endParaRPr lang="pl-PL" sz="1400" b="0" dirty="0" smtClean="0">
                        <a:latin typeface="TitilliumText25L"/>
                      </a:endParaRPr>
                    </a:p>
                    <a:p>
                      <a:pPr algn="ctr"/>
                      <a:endParaRPr lang="pl-PL" sz="1400" b="0" dirty="0" smtClean="0">
                        <a:latin typeface="TitilliumText25L"/>
                      </a:endParaRPr>
                    </a:p>
                    <a:p>
                      <a:pPr algn="ctr"/>
                      <a:endParaRPr lang="pl-PL" sz="1400" b="0" dirty="0" smtClean="0">
                        <a:latin typeface="TitilliumText25L"/>
                      </a:endParaRPr>
                    </a:p>
                    <a:p>
                      <a:pPr algn="ctr"/>
                      <a:endParaRPr lang="pl-PL" sz="1400" b="0" dirty="0" smtClean="0">
                        <a:latin typeface="TitilliumText25L"/>
                      </a:endParaRPr>
                    </a:p>
                    <a:p>
                      <a:pPr algn="ctr"/>
                      <a:endParaRPr lang="pl-PL" sz="1400" b="0" dirty="0" smtClean="0">
                        <a:latin typeface="TitilliumText25L"/>
                      </a:endParaRPr>
                    </a:p>
                    <a:p>
                      <a:pPr algn="ctr"/>
                      <a:endParaRPr lang="pl-PL" sz="1400" b="0" dirty="0" smtClean="0">
                        <a:latin typeface="TitilliumText25L"/>
                      </a:endParaRPr>
                    </a:p>
                    <a:p>
                      <a:pPr algn="ctr"/>
                      <a:endParaRPr lang="pl-PL" sz="1400" b="0" dirty="0" smtClean="0">
                        <a:latin typeface="TitilliumText25L"/>
                      </a:endParaRPr>
                    </a:p>
                    <a:p>
                      <a:pPr algn="ctr"/>
                      <a:r>
                        <a:rPr lang="pl-PL" sz="1400" b="0" dirty="0" smtClean="0">
                          <a:latin typeface="TitilliumText25L"/>
                        </a:rPr>
                        <a:t>LUB</a:t>
                      </a:r>
                      <a:endParaRPr lang="pl-PL" sz="1400" b="0" dirty="0">
                        <a:latin typeface="TitilliumText25L"/>
                      </a:endParaRPr>
                    </a:p>
                  </a:txBody>
                  <a:tcPr/>
                </a:tc>
                <a:tc>
                  <a:txBody>
                    <a:bodyPr/>
                    <a:lstStyle/>
                    <a:p>
                      <a:pPr algn="ctr"/>
                      <a:r>
                        <a:rPr lang="pl-PL" sz="1400" b="0" kern="1200" dirty="0" smtClean="0">
                          <a:solidFill>
                            <a:schemeClr val="dk1"/>
                          </a:solidFill>
                          <a:latin typeface="TitilliumText25L"/>
                          <a:ea typeface="+mn-ea"/>
                          <a:cs typeface="+mn-cs"/>
                        </a:rPr>
                        <a:t>CAŁKOWITY BILANS </a:t>
                      </a:r>
                    </a:p>
                    <a:p>
                      <a:pPr algn="ctr"/>
                      <a:r>
                        <a:rPr lang="pl-PL" sz="1400" b="0" kern="1200" dirty="0" smtClean="0">
                          <a:solidFill>
                            <a:schemeClr val="dk1"/>
                          </a:solidFill>
                          <a:latin typeface="TitilliumText25L"/>
                          <a:ea typeface="+mn-ea"/>
                          <a:cs typeface="+mn-cs"/>
                        </a:rPr>
                        <a:t>ROCZNY (b)</a:t>
                      </a:r>
                    </a:p>
                  </a:txBody>
                  <a:tcPr/>
                </a:tc>
              </a:tr>
              <a:tr h="659450">
                <a:tc>
                  <a:txBody>
                    <a:bodyPr/>
                    <a:lstStyle/>
                    <a:p>
                      <a:pPr algn="ctr"/>
                      <a:r>
                        <a:rPr lang="pl-PL" sz="1400" b="1" kern="1200" dirty="0" smtClean="0">
                          <a:solidFill>
                            <a:schemeClr val="dk1"/>
                          </a:solidFill>
                          <a:latin typeface="TitilliumText25L"/>
                          <a:ea typeface="+mn-ea"/>
                          <a:cs typeface="+mn-cs"/>
                        </a:rPr>
                        <a:t>MIKRO-</a:t>
                      </a:r>
                    </a:p>
                    <a:p>
                      <a:pPr algn="ctr"/>
                      <a:r>
                        <a:rPr lang="pl-PL" sz="1400" b="1" kern="1200" dirty="0" smtClean="0">
                          <a:solidFill>
                            <a:schemeClr val="dk1"/>
                          </a:solidFill>
                          <a:latin typeface="TitilliumText25L"/>
                          <a:ea typeface="+mn-ea"/>
                          <a:cs typeface="+mn-cs"/>
                        </a:rPr>
                        <a:t>PRZEDSIĘBIORSTWO</a:t>
                      </a:r>
                    </a:p>
                  </a:txBody>
                  <a:tcPr/>
                </a:tc>
                <a:tc>
                  <a:txBody>
                    <a:bodyPr/>
                    <a:lstStyle/>
                    <a:p>
                      <a:pPr algn="ctr"/>
                      <a:r>
                        <a:rPr lang="pl-PL" sz="1400" b="1" dirty="0" smtClean="0">
                          <a:latin typeface="TitilliumText25L"/>
                        </a:rPr>
                        <a:t>z &lt; 10</a:t>
                      </a:r>
                      <a:endParaRPr lang="pl-PL" sz="1400" b="1" dirty="0">
                        <a:latin typeface="TitilliumText25L"/>
                      </a:endParaRPr>
                    </a:p>
                  </a:txBody>
                  <a:tcPr/>
                </a:tc>
                <a:tc>
                  <a:txBody>
                    <a:bodyPr/>
                    <a:lstStyle/>
                    <a:p>
                      <a:pPr algn="ctr"/>
                      <a:r>
                        <a:rPr lang="pl-PL" sz="1400" b="1" dirty="0" smtClean="0">
                          <a:latin typeface="TitilliumText25L"/>
                        </a:rPr>
                        <a:t>o ≤ 2 mln EUR</a:t>
                      </a:r>
                      <a:endParaRPr lang="pl-PL" sz="1400" b="1" dirty="0">
                        <a:latin typeface="TitilliumText25L"/>
                      </a:endParaRPr>
                    </a:p>
                  </a:txBody>
                  <a:tcPr/>
                </a:tc>
                <a:tc vMerge="1">
                  <a:txBody>
                    <a:bodyPr/>
                    <a:lstStyle/>
                    <a:p>
                      <a:endParaRPr lang="pl-PL" dirty="0"/>
                    </a:p>
                  </a:txBody>
                  <a:tcPr/>
                </a:tc>
                <a:tc>
                  <a:txBody>
                    <a:bodyPr/>
                    <a:lstStyle/>
                    <a:p>
                      <a:pPr algn="ctr"/>
                      <a:r>
                        <a:rPr lang="pl-PL" sz="1400" b="1" dirty="0" smtClean="0">
                          <a:latin typeface="TitilliumText25L"/>
                        </a:rPr>
                        <a:t>b ≤ 2 mln EUR</a:t>
                      </a:r>
                      <a:endParaRPr lang="pl-PL" sz="1400" b="1" dirty="0">
                        <a:latin typeface="TitilliumText25L"/>
                      </a:endParaRPr>
                    </a:p>
                  </a:txBody>
                  <a:tcPr/>
                </a:tc>
              </a:tr>
              <a:tr h="659450">
                <a:tc>
                  <a:txBody>
                    <a:bodyPr/>
                    <a:lstStyle/>
                    <a:p>
                      <a:pPr algn="ctr"/>
                      <a:r>
                        <a:rPr lang="pl-PL" sz="1400" b="1" kern="1200" dirty="0" smtClean="0">
                          <a:solidFill>
                            <a:schemeClr val="dk1"/>
                          </a:solidFill>
                          <a:latin typeface="TitilliumText25L"/>
                          <a:ea typeface="+mn-ea"/>
                          <a:cs typeface="+mn-cs"/>
                        </a:rPr>
                        <a:t>MAŁE </a:t>
                      </a:r>
                    </a:p>
                    <a:p>
                      <a:pPr algn="ctr"/>
                      <a:r>
                        <a:rPr lang="pl-PL" sz="1400" b="1" kern="1200" dirty="0" smtClean="0">
                          <a:solidFill>
                            <a:schemeClr val="dk1"/>
                          </a:solidFill>
                          <a:latin typeface="TitilliumText25L"/>
                          <a:ea typeface="+mn-ea"/>
                          <a:cs typeface="+mn-cs"/>
                        </a:rPr>
                        <a:t>PRZEDSIĘBIORSTWO</a:t>
                      </a:r>
                    </a:p>
                  </a:txBody>
                  <a:tcPr/>
                </a:tc>
                <a:tc>
                  <a:txBody>
                    <a:bodyPr/>
                    <a:lstStyle/>
                    <a:p>
                      <a:pPr algn="ctr"/>
                      <a:r>
                        <a:rPr lang="pl-PL" sz="1400" b="1" dirty="0" smtClean="0">
                          <a:latin typeface="TitilliumText25L"/>
                        </a:rPr>
                        <a:t>z &lt; 50</a:t>
                      </a:r>
                      <a:endParaRPr lang="pl-PL" sz="1400" b="1" dirty="0">
                        <a:latin typeface="TitilliumText25L"/>
                      </a:endParaRPr>
                    </a:p>
                  </a:txBody>
                  <a:tcPr/>
                </a:tc>
                <a:tc>
                  <a:txBody>
                    <a:bodyPr/>
                    <a:lstStyle/>
                    <a:p>
                      <a:pPr algn="ctr"/>
                      <a:r>
                        <a:rPr lang="pl-PL" sz="1400" b="1" kern="1200" dirty="0" smtClean="0">
                          <a:solidFill>
                            <a:schemeClr val="dk1"/>
                          </a:solidFill>
                          <a:latin typeface="TitilliumText25L"/>
                          <a:ea typeface="+mn-ea"/>
                          <a:cs typeface="+mn-cs"/>
                        </a:rPr>
                        <a:t>o ≤ 10 mln EUR</a:t>
                      </a:r>
                    </a:p>
                  </a:txBody>
                  <a:tcPr/>
                </a:tc>
                <a:tc vMerge="1">
                  <a:txBody>
                    <a:bodyPr/>
                    <a:lstStyle/>
                    <a:p>
                      <a:endParaRPr lang="pl-PL" dirty="0"/>
                    </a:p>
                  </a:txBody>
                  <a:tcPr/>
                </a:tc>
                <a:tc>
                  <a:txBody>
                    <a:bodyPr/>
                    <a:lstStyle/>
                    <a:p>
                      <a:pPr algn="ctr"/>
                      <a:r>
                        <a:rPr lang="pl-PL" sz="1400" b="1" kern="1200" dirty="0" smtClean="0">
                          <a:solidFill>
                            <a:schemeClr val="dk1"/>
                          </a:solidFill>
                          <a:latin typeface="TitilliumText25L"/>
                          <a:ea typeface="+mn-ea"/>
                          <a:cs typeface="+mn-cs"/>
                        </a:rPr>
                        <a:t> ≤ 10 mln EUR</a:t>
                      </a:r>
                    </a:p>
                  </a:txBody>
                  <a:tcPr/>
                </a:tc>
              </a:tr>
              <a:tr h="659450">
                <a:tc>
                  <a:txBody>
                    <a:bodyPr/>
                    <a:lstStyle/>
                    <a:p>
                      <a:pPr algn="ctr"/>
                      <a:r>
                        <a:rPr lang="pl-PL" sz="1400" b="1" kern="1200" dirty="0" smtClean="0">
                          <a:solidFill>
                            <a:schemeClr val="dk1"/>
                          </a:solidFill>
                          <a:latin typeface="TitilliumText25L"/>
                          <a:ea typeface="+mn-ea"/>
                          <a:cs typeface="+mn-cs"/>
                        </a:rPr>
                        <a:t>ŚREDNIE </a:t>
                      </a:r>
                    </a:p>
                    <a:p>
                      <a:pPr algn="ctr"/>
                      <a:r>
                        <a:rPr lang="pl-PL" sz="1400" b="1" kern="1200" dirty="0" smtClean="0">
                          <a:solidFill>
                            <a:schemeClr val="dk1"/>
                          </a:solidFill>
                          <a:latin typeface="TitilliumText25L"/>
                          <a:ea typeface="+mn-ea"/>
                          <a:cs typeface="+mn-cs"/>
                        </a:rPr>
                        <a:t>PRZEDSIĘBIORSTWO</a:t>
                      </a:r>
                    </a:p>
                  </a:txBody>
                  <a:tcPr/>
                </a:tc>
                <a:tc>
                  <a:txBody>
                    <a:bodyPr/>
                    <a:lstStyle/>
                    <a:p>
                      <a:pPr algn="ctr"/>
                      <a:r>
                        <a:rPr lang="pl-PL" sz="1400" b="1" dirty="0" smtClean="0">
                          <a:latin typeface="TitilliumText25L"/>
                        </a:rPr>
                        <a:t>z &lt; 250</a:t>
                      </a:r>
                      <a:endParaRPr lang="pl-PL" sz="1400" b="1" dirty="0">
                        <a:latin typeface="TitilliumText25L"/>
                      </a:endParaRPr>
                    </a:p>
                  </a:txBody>
                  <a:tcPr/>
                </a:tc>
                <a:tc>
                  <a:txBody>
                    <a:bodyPr/>
                    <a:lstStyle/>
                    <a:p>
                      <a:pPr algn="ctr"/>
                      <a:r>
                        <a:rPr lang="pl-PL" sz="1400" b="1" kern="1200" dirty="0" smtClean="0">
                          <a:solidFill>
                            <a:schemeClr val="dk1"/>
                          </a:solidFill>
                          <a:latin typeface="TitilliumText25L"/>
                          <a:ea typeface="+mn-ea"/>
                          <a:cs typeface="+mn-cs"/>
                        </a:rPr>
                        <a:t>o ≤ 50 mln EUR</a:t>
                      </a:r>
                    </a:p>
                  </a:txBody>
                  <a:tcPr/>
                </a:tc>
                <a:tc vMerge="1">
                  <a:txBody>
                    <a:bodyPr/>
                    <a:lstStyle/>
                    <a:p>
                      <a:endParaRPr lang="pl-PL" dirty="0"/>
                    </a:p>
                  </a:txBody>
                  <a:tcPr/>
                </a:tc>
                <a:tc>
                  <a:txBody>
                    <a:bodyPr/>
                    <a:lstStyle/>
                    <a:p>
                      <a:pPr algn="ctr"/>
                      <a:r>
                        <a:rPr lang="pl-PL" sz="1400" b="1" kern="1200" dirty="0" smtClean="0">
                          <a:solidFill>
                            <a:schemeClr val="dk1"/>
                          </a:solidFill>
                          <a:latin typeface="TitilliumText25L"/>
                          <a:ea typeface="+mn-ea"/>
                          <a:cs typeface="+mn-cs"/>
                        </a:rPr>
                        <a:t>b ≤ 43 mln EUR</a:t>
                      </a:r>
                    </a:p>
                  </a:txBody>
                  <a:tcPr/>
                </a:tc>
              </a:tr>
              <a:tr h="659450">
                <a:tc>
                  <a:txBody>
                    <a:bodyPr/>
                    <a:lstStyle/>
                    <a:p>
                      <a:pPr algn="ctr"/>
                      <a:r>
                        <a:rPr lang="pl-PL" sz="1400" b="1" kern="1200" dirty="0" smtClean="0">
                          <a:solidFill>
                            <a:schemeClr val="dk1"/>
                          </a:solidFill>
                          <a:latin typeface="TitilliumText25L"/>
                          <a:ea typeface="+mn-ea"/>
                          <a:cs typeface="+mn-cs"/>
                        </a:rPr>
                        <a:t>DUŻE</a:t>
                      </a:r>
                    </a:p>
                    <a:p>
                      <a:pPr algn="ctr"/>
                      <a:r>
                        <a:rPr lang="pl-PL" sz="1400" b="1" kern="1200" dirty="0" smtClean="0">
                          <a:solidFill>
                            <a:schemeClr val="dk1"/>
                          </a:solidFill>
                          <a:latin typeface="TitilliumText25L"/>
                          <a:ea typeface="+mn-ea"/>
                          <a:cs typeface="+mn-cs"/>
                        </a:rPr>
                        <a:t>PRZEDSIEBIORSTWO</a:t>
                      </a:r>
                    </a:p>
                    <a:p>
                      <a:pPr algn="ctr"/>
                      <a:r>
                        <a:rPr lang="pl-PL" sz="1400" b="1" kern="1200" dirty="0" smtClean="0">
                          <a:solidFill>
                            <a:schemeClr val="dk1"/>
                          </a:solidFill>
                          <a:latin typeface="TitilliumText25L"/>
                          <a:ea typeface="+mn-ea"/>
                          <a:cs typeface="+mn-cs"/>
                        </a:rPr>
                        <a:t>(</a:t>
                      </a:r>
                      <a:r>
                        <a:rPr lang="pl-PL" sz="1400" b="1" u="sng" kern="1200" dirty="0" smtClean="0">
                          <a:solidFill>
                            <a:schemeClr val="dk1"/>
                          </a:solidFill>
                          <a:latin typeface="TitilliumText25L"/>
                          <a:ea typeface="+mn-ea"/>
                          <a:cs typeface="+mn-cs"/>
                        </a:rPr>
                        <a:t>nie kwalifikuje się do </a:t>
                      </a:r>
                    </a:p>
                    <a:p>
                      <a:pPr algn="ctr"/>
                      <a:r>
                        <a:rPr lang="pl-PL" sz="1400" b="1" u="sng" kern="1200" dirty="0" smtClean="0">
                          <a:solidFill>
                            <a:schemeClr val="dk1"/>
                          </a:solidFill>
                          <a:latin typeface="TitilliumText25L"/>
                          <a:ea typeface="+mn-ea"/>
                          <a:cs typeface="+mn-cs"/>
                        </a:rPr>
                        <a:t>dofinansowania</a:t>
                      </a:r>
                      <a:r>
                        <a:rPr lang="pl-PL" sz="1400" b="1" kern="1200" dirty="0" smtClean="0">
                          <a:solidFill>
                            <a:schemeClr val="dk1"/>
                          </a:solidFill>
                          <a:latin typeface="TitilliumText25L"/>
                          <a:ea typeface="+mn-ea"/>
                          <a:cs typeface="+mn-cs"/>
                        </a:rPr>
                        <a:t>)</a:t>
                      </a:r>
                    </a:p>
                  </a:txBody>
                  <a:tcPr/>
                </a:tc>
                <a:tc>
                  <a:txBody>
                    <a:bodyPr/>
                    <a:lstStyle/>
                    <a:p>
                      <a:pPr algn="ctr"/>
                      <a:r>
                        <a:rPr lang="pl-PL" sz="1400" b="1" dirty="0" smtClean="0">
                          <a:latin typeface="TitilliumText25L"/>
                        </a:rPr>
                        <a:t>z ≥ 250</a:t>
                      </a:r>
                      <a:endParaRPr lang="pl-PL" sz="1400" b="1" dirty="0">
                        <a:latin typeface="TitilliumText25L"/>
                      </a:endParaRPr>
                    </a:p>
                  </a:txBody>
                  <a:tcPr/>
                </a:tc>
                <a:tc>
                  <a:txBody>
                    <a:bodyPr/>
                    <a:lstStyle/>
                    <a:p>
                      <a:pPr algn="ctr"/>
                      <a:r>
                        <a:rPr lang="pl-PL" sz="1400" b="1" dirty="0" smtClean="0">
                          <a:latin typeface="TitilliumText25L"/>
                        </a:rPr>
                        <a:t>o &gt; 50 mln EUR</a:t>
                      </a:r>
                      <a:endParaRPr lang="pl-PL" sz="1400" b="1" dirty="0">
                        <a:latin typeface="TitilliumText25L"/>
                      </a:endParaRPr>
                    </a:p>
                  </a:txBody>
                  <a:tcPr/>
                </a:tc>
                <a:tc vMerge="1">
                  <a:txBody>
                    <a:bodyPr/>
                    <a:lstStyle/>
                    <a:p>
                      <a:endParaRPr lang="pl-PL" dirty="0"/>
                    </a:p>
                  </a:txBody>
                  <a:tcPr/>
                </a:tc>
                <a:tc>
                  <a:txBody>
                    <a:bodyPr/>
                    <a:lstStyle/>
                    <a:p>
                      <a:pPr algn="ctr"/>
                      <a:r>
                        <a:rPr lang="pl-PL" sz="1400" b="1" dirty="0" smtClean="0">
                          <a:latin typeface="TitilliumText25L"/>
                        </a:rPr>
                        <a:t>b &gt; 43 mln EUR</a:t>
                      </a:r>
                      <a:endParaRPr lang="pl-PL" sz="1400" b="1" dirty="0">
                        <a:latin typeface="TitilliumText25L"/>
                      </a:endParaRPr>
                    </a:p>
                  </a:txBody>
                  <a:tcPr/>
                </a:tc>
              </a:tr>
            </a:tbl>
          </a:graphicData>
        </a:graphic>
      </p:graphicFrame>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82592"/>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364174"/>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2286000" y="1597730"/>
            <a:ext cx="4572000" cy="369332"/>
          </a:xfrm>
          <a:prstGeom prst="rect">
            <a:avLst/>
          </a:prstGeom>
        </p:spPr>
        <p:txBody>
          <a:bodyPr>
            <a:spAutoFit/>
          </a:bodyPr>
          <a:lstStyle/>
          <a:p>
            <a:pPr algn="just">
              <a:buFont typeface="Wingdings" pitchFamily="2" charset="2"/>
              <a:buChar char="§"/>
              <a:defRPr/>
            </a:pPr>
            <a:endParaRPr lang="pl-PL" dirty="0" smtClean="0"/>
          </a:p>
        </p:txBody>
      </p:sp>
      <p:sp>
        <p:nvSpPr>
          <p:cNvPr id="16" name="Prostokąt 15"/>
          <p:cNvSpPr/>
          <p:nvPr/>
        </p:nvSpPr>
        <p:spPr>
          <a:xfrm>
            <a:off x="412986" y="1610512"/>
            <a:ext cx="8406804" cy="4724370"/>
          </a:xfrm>
          <a:prstGeom prst="rect">
            <a:avLst/>
          </a:prstGeom>
        </p:spPr>
        <p:txBody>
          <a:bodyPr wrap="square">
            <a:spAutoFit/>
          </a:bodyPr>
          <a:lstStyle/>
          <a:p>
            <a:pPr indent="-342900" algn="just"/>
            <a:r>
              <a:rPr lang="pl-PL" dirty="0" smtClean="0">
                <a:solidFill>
                  <a:schemeClr val="tx2">
                    <a:lumMod val="75000"/>
                  </a:schemeClr>
                </a:solidFill>
                <a:latin typeface="TitilliumText25L"/>
              </a:rPr>
              <a:t>Status przedsiębiorstwa określany jest na podstawie liczby </a:t>
            </a:r>
            <a:r>
              <a:rPr lang="pl-PL" b="1" dirty="0" smtClean="0">
                <a:solidFill>
                  <a:schemeClr val="tx2">
                    <a:lumMod val="75000"/>
                  </a:schemeClr>
                </a:solidFill>
                <a:latin typeface="TitilliumText25L"/>
              </a:rPr>
              <a:t>rocznych </a:t>
            </a:r>
            <a:r>
              <a:rPr lang="pl-PL" b="1" dirty="0">
                <a:solidFill>
                  <a:schemeClr val="tx2">
                    <a:lumMod val="75000"/>
                  </a:schemeClr>
                </a:solidFill>
                <a:latin typeface="TitilliumText25L"/>
              </a:rPr>
              <a:t>jednostek </a:t>
            </a:r>
            <a:r>
              <a:rPr lang="pl-PL" b="1" dirty="0" smtClean="0">
                <a:solidFill>
                  <a:schemeClr val="tx2">
                    <a:lumMod val="75000"/>
                  </a:schemeClr>
                </a:solidFill>
                <a:latin typeface="TitilliumText25L"/>
              </a:rPr>
              <a:t>pracy (RJP).</a:t>
            </a:r>
          </a:p>
          <a:p>
            <a:pPr indent="-342900" algn="just"/>
            <a:endParaRPr lang="pl-PL" sz="1400" b="1" dirty="0" smtClean="0">
              <a:solidFill>
                <a:schemeClr val="tx2">
                  <a:lumMod val="75000"/>
                </a:schemeClr>
              </a:solidFill>
              <a:latin typeface="TitilliumText25L"/>
            </a:endParaRPr>
          </a:p>
          <a:p>
            <a:pPr indent="-342900" algn="just"/>
            <a:r>
              <a:rPr lang="pl-PL" sz="1700" b="1" dirty="0" smtClean="0">
                <a:solidFill>
                  <a:schemeClr val="tx2">
                    <a:lumMod val="75000"/>
                  </a:schemeClr>
                </a:solidFill>
                <a:latin typeface="TitilliumText25L"/>
              </a:rPr>
              <a:t>RJP</a:t>
            </a:r>
            <a:r>
              <a:rPr lang="pl-PL" sz="1700" dirty="0" smtClean="0">
                <a:solidFill>
                  <a:schemeClr val="tx2">
                    <a:lumMod val="75000"/>
                  </a:schemeClr>
                </a:solidFill>
                <a:latin typeface="TitilliumText25L"/>
              </a:rPr>
              <a:t> = </a:t>
            </a:r>
            <a:r>
              <a:rPr lang="pl-PL" sz="1700" dirty="0">
                <a:solidFill>
                  <a:schemeClr val="tx2">
                    <a:lumMod val="75000"/>
                  </a:schemeClr>
                </a:solidFill>
                <a:latin typeface="TitilliumText25L"/>
              </a:rPr>
              <a:t>liczba </a:t>
            </a:r>
            <a:r>
              <a:rPr lang="pl-PL" sz="1700" dirty="0" smtClean="0">
                <a:solidFill>
                  <a:schemeClr val="tx2">
                    <a:lumMod val="75000"/>
                  </a:schemeClr>
                </a:solidFill>
                <a:latin typeface="TitilliumText25L"/>
              </a:rPr>
              <a:t>pracowników zatrudnionych </a:t>
            </a:r>
            <a:r>
              <a:rPr lang="pl-PL" sz="1700" dirty="0">
                <a:solidFill>
                  <a:schemeClr val="tx2">
                    <a:lumMod val="75000"/>
                  </a:schemeClr>
                </a:solidFill>
                <a:latin typeface="TitilliumText25L"/>
              </a:rPr>
              <a:t>w pełnym wymiarze czasu pracy (w obrębie danego przedsiębiorstwa lub w jego imieniu) w ciągu całego uwzględnianego </a:t>
            </a:r>
            <a:r>
              <a:rPr lang="pl-PL" sz="1700" dirty="0" smtClean="0">
                <a:solidFill>
                  <a:schemeClr val="tx2">
                    <a:lumMod val="75000"/>
                  </a:schemeClr>
                </a:solidFill>
                <a:latin typeface="TitilliumText25L"/>
              </a:rPr>
              <a:t>roku.</a:t>
            </a:r>
          </a:p>
          <a:p>
            <a:pPr marL="342900" indent="-342900">
              <a:spcAft>
                <a:spcPts val="600"/>
              </a:spcAft>
            </a:pPr>
            <a:r>
              <a:rPr lang="pl-PL" sz="1700" dirty="0" smtClean="0">
                <a:solidFill>
                  <a:schemeClr val="tx2">
                    <a:lumMod val="75000"/>
                  </a:schemeClr>
                </a:solidFill>
                <a:latin typeface="TitilliumText25L"/>
              </a:rPr>
              <a:t>W </a:t>
            </a:r>
            <a:r>
              <a:rPr lang="pl-PL" sz="1700" dirty="0">
                <a:solidFill>
                  <a:schemeClr val="tx2">
                    <a:lumMod val="75000"/>
                  </a:schemeClr>
                </a:solidFill>
                <a:latin typeface="TitilliumText25L"/>
              </a:rPr>
              <a:t>skład personelu </a:t>
            </a:r>
            <a:r>
              <a:rPr lang="pl-PL" sz="1700" dirty="0" smtClean="0">
                <a:solidFill>
                  <a:schemeClr val="tx2">
                    <a:lumMod val="75000"/>
                  </a:schemeClr>
                </a:solidFill>
                <a:latin typeface="TitilliumText25L"/>
              </a:rPr>
              <a:t>wliczanego do wartości RJP wchodzą: </a:t>
            </a:r>
            <a:endParaRPr lang="pl-PL" sz="1700" dirty="0">
              <a:solidFill>
                <a:schemeClr val="tx2">
                  <a:lumMod val="75000"/>
                </a:schemeClr>
              </a:solidFill>
              <a:latin typeface="TitilliumText25L"/>
            </a:endParaRPr>
          </a:p>
          <a:p>
            <a:pPr marL="800100" lvl="1" indent="-342900">
              <a:spcAft>
                <a:spcPts val="400"/>
              </a:spcAft>
              <a:buFont typeface="Wingdings" pitchFamily="2" charset="2"/>
              <a:buChar char="Ø"/>
            </a:pPr>
            <a:r>
              <a:rPr lang="pl-PL" sz="1700" dirty="0" smtClean="0">
                <a:solidFill>
                  <a:schemeClr val="tx2">
                    <a:lumMod val="75000"/>
                  </a:schemeClr>
                </a:solidFill>
                <a:latin typeface="TitilliumText25L"/>
              </a:rPr>
              <a:t>pracownicy,</a:t>
            </a:r>
          </a:p>
          <a:p>
            <a:pPr marL="800100" lvl="1" indent="-342900">
              <a:spcAft>
                <a:spcPts val="400"/>
              </a:spcAft>
              <a:buFont typeface="Wingdings" pitchFamily="2" charset="2"/>
              <a:buChar char="Ø"/>
            </a:pPr>
            <a:r>
              <a:rPr lang="pl-PL" sz="1700" dirty="0" smtClean="0">
                <a:solidFill>
                  <a:schemeClr val="tx2">
                    <a:lumMod val="75000"/>
                  </a:schemeClr>
                </a:solidFill>
                <a:latin typeface="TitilliumText25L"/>
              </a:rPr>
              <a:t>osoby pracujące dla przedsiębiorstwa, podlegające mu i uważane za pracowników na mocy prawa krajowego,</a:t>
            </a:r>
          </a:p>
          <a:p>
            <a:pPr marL="800100" lvl="1" indent="-342900">
              <a:spcAft>
                <a:spcPts val="400"/>
              </a:spcAft>
              <a:buFont typeface="Wingdings" pitchFamily="2" charset="2"/>
              <a:buChar char="Ø"/>
            </a:pPr>
            <a:r>
              <a:rPr lang="pl-PL" sz="1700" dirty="0" smtClean="0">
                <a:solidFill>
                  <a:schemeClr val="tx2">
                    <a:lumMod val="75000"/>
                  </a:schemeClr>
                </a:solidFill>
                <a:latin typeface="TitilliumText25L"/>
              </a:rPr>
              <a:t>właściciele – kierownicy,</a:t>
            </a:r>
          </a:p>
          <a:p>
            <a:pPr marL="800100" lvl="1" indent="-342900">
              <a:buFont typeface="Wingdings" pitchFamily="2" charset="2"/>
              <a:buChar char="Ø"/>
            </a:pPr>
            <a:r>
              <a:rPr lang="pl-PL" sz="1700" dirty="0" smtClean="0">
                <a:solidFill>
                  <a:schemeClr val="tx2">
                    <a:lumMod val="75000"/>
                  </a:schemeClr>
                </a:solidFill>
                <a:latin typeface="TitilliumText25L"/>
              </a:rPr>
              <a:t>partnerzy prowadzący regularną działalność w przedsiębiorstwie i czerpiący z niego korzyści finansowe.</a:t>
            </a:r>
          </a:p>
          <a:p>
            <a:pPr marL="800100" lvl="1" indent="-342900">
              <a:buFont typeface="Wingdings" pitchFamily="2" charset="2"/>
              <a:buChar char="Ø"/>
            </a:pPr>
            <a:endParaRPr lang="pl-PL" sz="1200" dirty="0" smtClean="0">
              <a:solidFill>
                <a:schemeClr val="tx2">
                  <a:lumMod val="75000"/>
                </a:schemeClr>
              </a:solidFill>
              <a:latin typeface="TitilliumText25L"/>
            </a:endParaRPr>
          </a:p>
          <a:p>
            <a:pPr algn="just"/>
            <a:r>
              <a:rPr lang="pl-PL" sz="1700" dirty="0" smtClean="0">
                <a:solidFill>
                  <a:schemeClr val="tx2">
                    <a:lumMod val="75000"/>
                  </a:schemeClr>
                </a:solidFill>
                <a:latin typeface="TitilliumText25L"/>
              </a:rPr>
              <a:t>Praktykanci lub studenci odbywający szkolenie zawodowe na podstawie umowy o praktyce lub szkoleniu zawodowym nie wchodzą w skład personelu. Nie wlicza się okresu trwania urlopu macierzyńskiego ani wychowawczego.</a:t>
            </a:r>
          </a:p>
          <a:p>
            <a:pPr marL="342900" indent="-342900" algn="just"/>
            <a:endParaRPr lang="pl-PL" sz="2000" dirty="0" smtClean="0">
              <a:solidFill>
                <a:schemeClr val="tx2">
                  <a:lumMod val="75000"/>
                </a:schemeClr>
              </a:solidFill>
              <a:latin typeface="TitilliumText25L"/>
            </a:endParaRPr>
          </a:p>
        </p:txBody>
      </p:sp>
      <p:sp>
        <p:nvSpPr>
          <p:cNvPr id="17" name="Prostokąt 16"/>
          <p:cNvSpPr/>
          <p:nvPr/>
        </p:nvSpPr>
        <p:spPr>
          <a:xfrm>
            <a:off x="1665481" y="627555"/>
            <a:ext cx="4854960" cy="830997"/>
          </a:xfrm>
          <a:prstGeom prst="rect">
            <a:avLst/>
          </a:prstGeom>
        </p:spPr>
        <p:txBody>
          <a:bodyPr wrap="square">
            <a:spAutoFit/>
          </a:bodyPr>
          <a:lstStyle/>
          <a:p>
            <a:pPr algn="ctr">
              <a:buFont typeface="Arial" charset="0"/>
              <a:buNone/>
            </a:pPr>
            <a:r>
              <a:rPr lang="pl-PL" sz="2400" b="1" dirty="0" smtClean="0">
                <a:solidFill>
                  <a:schemeClr val="tx2">
                    <a:lumMod val="75000"/>
                  </a:schemeClr>
                </a:solidFill>
                <a:latin typeface="TitilliumText25L"/>
              </a:rPr>
              <a:t>Status przedsiębiorstwa – sposób obliczania RJP</a:t>
            </a:r>
          </a:p>
        </p:txBody>
      </p:sp>
      <p:pic>
        <p:nvPicPr>
          <p:cNvPr id="18" name="Obraz 8"/>
          <p:cNvPicPr>
            <a:picLocks noChangeAspect="1"/>
          </p:cNvPicPr>
          <p:nvPr/>
        </p:nvPicPr>
        <p:blipFill>
          <a:blip r:embed="rId7" cstate="print"/>
          <a:srcRect/>
          <a:stretch>
            <a:fillRect/>
          </a:stretch>
        </p:blipFill>
        <p:spPr bwMode="auto">
          <a:xfrm>
            <a:off x="7245172" y="238216"/>
            <a:ext cx="1762095" cy="1370072"/>
          </a:xfrm>
          <a:prstGeom prst="rect">
            <a:avLst/>
          </a:prstGeom>
          <a:noFill/>
          <a:ln w="9525">
            <a:noFill/>
            <a:miter lim="800000"/>
            <a:headEnd/>
            <a:tailEnd/>
          </a:ln>
        </p:spPr>
      </p:pic>
    </p:spTree>
    <p:extLst>
      <p:ext uri="{BB962C8B-B14F-4D97-AF65-F5344CB8AC3E}">
        <p14:creationId xmlns:p14="http://schemas.microsoft.com/office/powerpoint/2010/main" val="31476224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219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364174"/>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476445" y="2937912"/>
            <a:ext cx="4846636" cy="4062651"/>
          </a:xfrm>
          <a:prstGeom prst="rect">
            <a:avLst/>
          </a:prstGeom>
          <a:noFill/>
        </p:spPr>
        <p:txBody>
          <a:bodyPr wrap="square" rtlCol="0">
            <a:spAutoFit/>
          </a:bodyPr>
          <a:lstStyle/>
          <a:p>
            <a:pPr>
              <a:spcAft>
                <a:spcPts val="600"/>
              </a:spcAft>
            </a:pPr>
            <a:r>
              <a:rPr lang="pl-PL" altLang="pl-PL" dirty="0" smtClean="0">
                <a:latin typeface="TitilliumText25L"/>
              </a:rPr>
              <a:t>Przedsiębiorstwo </a:t>
            </a:r>
            <a:r>
              <a:rPr lang="pl-PL" altLang="pl-PL" dirty="0">
                <a:latin typeface="TitilliumText25L"/>
              </a:rPr>
              <a:t>można uznać za </a:t>
            </a:r>
            <a:r>
              <a:rPr lang="pl-PL" altLang="pl-PL" b="1" dirty="0">
                <a:latin typeface="TitilliumText25L"/>
              </a:rPr>
              <a:t>partnerskie</a:t>
            </a:r>
            <a:r>
              <a:rPr lang="pl-PL" altLang="pl-PL" dirty="0">
                <a:latin typeface="TitilliumText25L"/>
              </a:rPr>
              <a:t>, jeśli:</a:t>
            </a:r>
          </a:p>
          <a:p>
            <a:r>
              <a:rPr lang="pl-PL" altLang="pl-PL" dirty="0" smtClean="0">
                <a:latin typeface="TitilliumText25L"/>
              </a:rPr>
              <a:t>– </a:t>
            </a:r>
            <a:r>
              <a:rPr lang="pl-PL" altLang="pl-PL" dirty="0">
                <a:latin typeface="TitilliumText25L"/>
              </a:rPr>
              <a:t>posiada 25% lub więcej kapitału lub głosów w innym przedsiębiorstwie, a/lub inne przedsiębiorstwo posiada 25% lub więcej kapitału lub głosów w tym przedsiębiorstwie;</a:t>
            </a:r>
          </a:p>
          <a:p>
            <a:pPr>
              <a:spcAft>
                <a:spcPts val="600"/>
              </a:spcAft>
            </a:pPr>
            <a:r>
              <a:rPr lang="pl-PL" altLang="pl-PL" dirty="0">
                <a:latin typeface="TitilliumText25L"/>
              </a:rPr>
              <a:t>– przedsiębiorstwo nie jest </a:t>
            </a:r>
            <a:r>
              <a:rPr lang="pl-PL" altLang="pl-PL" dirty="0" smtClean="0">
                <a:latin typeface="TitilliumText25L"/>
              </a:rPr>
              <a:t>związane </a:t>
            </a:r>
            <a:r>
              <a:rPr lang="pl-PL" altLang="pl-PL" dirty="0">
                <a:latin typeface="TitilliumText25L"/>
              </a:rPr>
              <a:t>z innym przedsiębiorstwem</a:t>
            </a:r>
            <a:r>
              <a:rPr lang="pl-PL" altLang="pl-PL" dirty="0" smtClean="0">
                <a:latin typeface="TitilliumText25L"/>
              </a:rPr>
              <a:t>.</a:t>
            </a:r>
            <a:endParaRPr lang="pl-PL" altLang="pl-PL" dirty="0">
              <a:latin typeface="TitilliumText25L"/>
            </a:endParaRPr>
          </a:p>
          <a:p>
            <a:r>
              <a:rPr lang="pl-PL" altLang="pl-PL" dirty="0">
                <a:latin typeface="TitilliumText25L"/>
              </a:rPr>
              <a:t>Oznacza to między innymi, że głosy, jakie posiada w innym przedsiębiorstwie (lub odwrotnie) nie przekraczają 50% ogólnej sumy głosów.</a:t>
            </a: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2286000" y="1597730"/>
            <a:ext cx="4572000" cy="369332"/>
          </a:xfrm>
          <a:prstGeom prst="rect">
            <a:avLst/>
          </a:prstGeom>
        </p:spPr>
        <p:txBody>
          <a:bodyPr>
            <a:spAutoFit/>
          </a:bodyPr>
          <a:lstStyle/>
          <a:p>
            <a:pPr algn="just">
              <a:buFont typeface="Wingdings" pitchFamily="2" charset="2"/>
              <a:buChar char="§"/>
              <a:defRPr/>
            </a:pPr>
            <a:endParaRPr lang="pl-PL" dirty="0" smtClean="0"/>
          </a:p>
        </p:txBody>
      </p:sp>
      <p:sp>
        <p:nvSpPr>
          <p:cNvPr id="17" name="Prostokąt 16"/>
          <p:cNvSpPr/>
          <p:nvPr/>
        </p:nvSpPr>
        <p:spPr>
          <a:xfrm>
            <a:off x="1665481" y="627555"/>
            <a:ext cx="4854960" cy="430887"/>
          </a:xfrm>
          <a:prstGeom prst="rect">
            <a:avLst/>
          </a:prstGeom>
        </p:spPr>
        <p:txBody>
          <a:bodyPr wrap="square">
            <a:spAutoFit/>
          </a:bodyPr>
          <a:lstStyle/>
          <a:p>
            <a:pPr>
              <a:buFont typeface="Arial" charset="0"/>
              <a:buNone/>
            </a:pPr>
            <a:r>
              <a:rPr lang="pl-PL" sz="2200" b="1" dirty="0" smtClean="0">
                <a:solidFill>
                  <a:schemeClr val="tx2">
                    <a:lumMod val="75000"/>
                  </a:schemeClr>
                </a:solidFill>
                <a:latin typeface="TitilliumText25L"/>
              </a:rPr>
              <a:t>Status przedsiębiorstwa</a:t>
            </a:r>
          </a:p>
        </p:txBody>
      </p:sp>
      <p:pic>
        <p:nvPicPr>
          <p:cNvPr id="18" name="Obraz 8"/>
          <p:cNvPicPr>
            <a:picLocks noChangeAspect="1"/>
          </p:cNvPicPr>
          <p:nvPr/>
        </p:nvPicPr>
        <p:blipFill>
          <a:blip r:embed="rId7" cstate="print"/>
          <a:srcRect/>
          <a:stretch>
            <a:fillRect/>
          </a:stretch>
        </p:blipFill>
        <p:spPr bwMode="auto">
          <a:xfrm>
            <a:off x="7245172" y="238216"/>
            <a:ext cx="1762095" cy="1370072"/>
          </a:xfrm>
          <a:prstGeom prst="rect">
            <a:avLst/>
          </a:prstGeom>
          <a:noFill/>
          <a:ln w="9525">
            <a:noFill/>
            <a:miter lim="800000"/>
            <a:headEnd/>
            <a:tailEnd/>
          </a:ln>
        </p:spPr>
      </p:pic>
      <p:pic>
        <p:nvPicPr>
          <p:cNvPr id="16"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67250" y="1375873"/>
            <a:ext cx="4940916"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Prostokąt 1"/>
          <p:cNvSpPr/>
          <p:nvPr/>
        </p:nvSpPr>
        <p:spPr>
          <a:xfrm>
            <a:off x="1665481" y="1058442"/>
            <a:ext cx="5472227" cy="1831271"/>
          </a:xfrm>
          <a:prstGeom prst="rect">
            <a:avLst/>
          </a:prstGeom>
        </p:spPr>
        <p:txBody>
          <a:bodyPr wrap="square">
            <a:spAutoFit/>
          </a:bodyPr>
          <a:lstStyle/>
          <a:p>
            <a:pPr algn="just"/>
            <a:r>
              <a:rPr lang="pl-PL" dirty="0">
                <a:solidFill>
                  <a:schemeClr val="tx2">
                    <a:lumMod val="75000"/>
                  </a:schemeClr>
                </a:solidFill>
                <a:latin typeface="TitilliumText25L"/>
              </a:rPr>
              <a:t>W celu określenia statusu przedsiębiorstwa ustalenia wymaga </a:t>
            </a:r>
            <a:r>
              <a:rPr lang="pl-PL" dirty="0" smtClean="0">
                <a:solidFill>
                  <a:schemeClr val="tx2">
                    <a:lumMod val="75000"/>
                  </a:schemeClr>
                </a:solidFill>
                <a:latin typeface="TitilliumText25L"/>
              </a:rPr>
              <a:t>również, </a:t>
            </a:r>
            <a:r>
              <a:rPr lang="pl-PL" dirty="0">
                <a:solidFill>
                  <a:schemeClr val="tx2">
                    <a:lumMod val="75000"/>
                  </a:schemeClr>
                </a:solidFill>
                <a:latin typeface="TitilliumText25L"/>
              </a:rPr>
              <a:t>czy jest ono przedsiębiorstwem:</a:t>
            </a:r>
          </a:p>
          <a:p>
            <a:pPr marL="285750" indent="-285750">
              <a:spcAft>
                <a:spcPts val="300"/>
              </a:spcAft>
              <a:buFont typeface="Arial" panose="020B0604020202020204" pitchFamily="34" charset="0"/>
              <a:buChar char="•"/>
            </a:pPr>
            <a:r>
              <a:rPr lang="pl-PL" dirty="0">
                <a:solidFill>
                  <a:schemeClr val="tx2">
                    <a:lumMod val="75000"/>
                  </a:schemeClr>
                </a:solidFill>
                <a:latin typeface="TitilliumText25L"/>
              </a:rPr>
              <a:t>niezależnym albo</a:t>
            </a:r>
          </a:p>
          <a:p>
            <a:pPr marL="285750" indent="-285750">
              <a:spcAft>
                <a:spcPts val="300"/>
              </a:spcAft>
              <a:buFont typeface="Arial" panose="020B0604020202020204" pitchFamily="34" charset="0"/>
              <a:buChar char="•"/>
            </a:pPr>
            <a:r>
              <a:rPr lang="pl-PL" dirty="0">
                <a:solidFill>
                  <a:schemeClr val="tx2">
                    <a:lumMod val="75000"/>
                  </a:schemeClr>
                </a:solidFill>
                <a:latin typeface="TitilliumText25L"/>
              </a:rPr>
              <a:t>partnerskim lub</a:t>
            </a:r>
          </a:p>
          <a:p>
            <a:pPr marL="285750" indent="-285750">
              <a:buFont typeface="Arial" panose="020B0604020202020204" pitchFamily="34" charset="0"/>
              <a:buChar char="•"/>
            </a:pPr>
            <a:r>
              <a:rPr lang="pl-PL" dirty="0">
                <a:solidFill>
                  <a:schemeClr val="tx2">
                    <a:lumMod val="75000"/>
                  </a:schemeClr>
                </a:solidFill>
                <a:latin typeface="TitilliumText25L"/>
              </a:rPr>
              <a:t>związanym.</a:t>
            </a:r>
          </a:p>
        </p:txBody>
      </p:sp>
    </p:spTree>
    <p:extLst>
      <p:ext uri="{BB962C8B-B14F-4D97-AF65-F5344CB8AC3E}">
        <p14:creationId xmlns:p14="http://schemas.microsoft.com/office/powerpoint/2010/main" val="2049048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219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364174"/>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597730"/>
            <a:ext cx="4856161" cy="4970591"/>
          </a:xfrm>
          <a:prstGeom prst="rect">
            <a:avLst/>
          </a:prstGeom>
          <a:noFill/>
        </p:spPr>
        <p:txBody>
          <a:bodyPr wrap="square" rtlCol="0">
            <a:spAutoFit/>
          </a:bodyPr>
          <a:lstStyle/>
          <a:p>
            <a:r>
              <a:rPr lang="pl-PL" altLang="pl-PL" dirty="0" smtClean="0">
                <a:latin typeface="TitilliumText25L"/>
              </a:rPr>
              <a:t>Przedsiębiorstwa </a:t>
            </a:r>
            <a:r>
              <a:rPr lang="pl-PL" altLang="pl-PL" dirty="0">
                <a:latin typeface="TitilliumText25L"/>
              </a:rPr>
              <a:t>można uznać za </a:t>
            </a:r>
            <a:r>
              <a:rPr lang="pl-PL" altLang="pl-PL" b="1" dirty="0" smtClean="0">
                <a:latin typeface="TitilliumText25L"/>
              </a:rPr>
              <a:t>związane</a:t>
            </a:r>
            <a:r>
              <a:rPr lang="pl-PL" altLang="pl-PL" dirty="0" smtClean="0">
                <a:latin typeface="TitilliumText25L"/>
              </a:rPr>
              <a:t>, </a:t>
            </a:r>
            <a:r>
              <a:rPr lang="pl-PL" altLang="pl-PL" dirty="0">
                <a:latin typeface="TitilliumText25L"/>
              </a:rPr>
              <a:t>jeśli pozostają w następującym związku:</a:t>
            </a:r>
          </a:p>
          <a:p>
            <a:endParaRPr lang="pl-PL" altLang="pl-PL" dirty="0">
              <a:latin typeface="TitilliumText25L"/>
            </a:endParaRPr>
          </a:p>
          <a:p>
            <a:r>
              <a:rPr lang="pl-PL" altLang="pl-PL" dirty="0">
                <a:latin typeface="TitilliumText25L"/>
              </a:rPr>
              <a:t>– przedsiębiorstwo posiada większość głosów</a:t>
            </a:r>
          </a:p>
          <a:p>
            <a:r>
              <a:rPr lang="pl-PL" altLang="pl-PL" dirty="0">
                <a:latin typeface="TitilliumText25L"/>
              </a:rPr>
              <a:t>przysługujących udziałowcom lub wspólnikom</a:t>
            </a:r>
          </a:p>
          <a:p>
            <a:pPr>
              <a:spcAft>
                <a:spcPts val="600"/>
              </a:spcAft>
            </a:pPr>
            <a:r>
              <a:rPr lang="pl-PL" altLang="pl-PL" dirty="0">
                <a:latin typeface="TitilliumText25L"/>
              </a:rPr>
              <a:t>w innym przedsiębiorstwie;</a:t>
            </a:r>
          </a:p>
          <a:p>
            <a:r>
              <a:rPr lang="pl-PL" altLang="pl-PL" dirty="0">
                <a:latin typeface="TitilliumText25L"/>
              </a:rPr>
              <a:t>– przedsiębiorstwo ma prawo wyznaczyć lub</a:t>
            </a:r>
          </a:p>
          <a:p>
            <a:r>
              <a:rPr lang="pl-PL" altLang="pl-PL" dirty="0">
                <a:latin typeface="TitilliumText25L"/>
              </a:rPr>
              <a:t>odwołać większość członków organu</a:t>
            </a:r>
          </a:p>
          <a:p>
            <a:r>
              <a:rPr lang="pl-PL" altLang="pl-PL" dirty="0">
                <a:latin typeface="TitilliumText25L"/>
              </a:rPr>
              <a:t>administracyjnego, zarządzającego lub</a:t>
            </a:r>
          </a:p>
          <a:p>
            <a:pPr>
              <a:spcAft>
                <a:spcPts val="600"/>
              </a:spcAft>
            </a:pPr>
            <a:r>
              <a:rPr lang="pl-PL" altLang="pl-PL" dirty="0">
                <a:latin typeface="TitilliumText25L"/>
              </a:rPr>
              <a:t>nadzorczego innego przedsiębiorstwa;</a:t>
            </a:r>
          </a:p>
          <a:p>
            <a:r>
              <a:rPr lang="pl-PL" altLang="pl-PL" dirty="0">
                <a:latin typeface="TitilliumText25L"/>
              </a:rPr>
              <a:t>– przedsiębiorstwo ma prawo wywierać</a:t>
            </a:r>
          </a:p>
          <a:p>
            <a:pPr>
              <a:spcAft>
                <a:spcPts val="600"/>
              </a:spcAft>
            </a:pPr>
            <a:r>
              <a:rPr lang="pl-PL" altLang="pl-PL" dirty="0">
                <a:latin typeface="TitilliumText25L"/>
              </a:rPr>
              <a:t>dominujący wpływ na inne przedsiębiorstwo;</a:t>
            </a:r>
          </a:p>
          <a:p>
            <a:r>
              <a:rPr lang="pl-PL" altLang="pl-PL" dirty="0">
                <a:latin typeface="TitilliumText25L"/>
              </a:rPr>
              <a:t>– przedsiębiorstwo jest w stanie kontrolować samodzielnie większość głosów udziałowców lub członków w innym przedsiębiorstwie.</a:t>
            </a: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2286000" y="1597730"/>
            <a:ext cx="4572000" cy="369332"/>
          </a:xfrm>
          <a:prstGeom prst="rect">
            <a:avLst/>
          </a:prstGeom>
        </p:spPr>
        <p:txBody>
          <a:bodyPr>
            <a:spAutoFit/>
          </a:bodyPr>
          <a:lstStyle/>
          <a:p>
            <a:pPr algn="just">
              <a:buFont typeface="Wingdings" pitchFamily="2" charset="2"/>
              <a:buChar char="§"/>
              <a:defRPr/>
            </a:pPr>
            <a:endParaRPr lang="pl-PL" dirty="0" smtClean="0"/>
          </a:p>
        </p:txBody>
      </p:sp>
      <p:sp>
        <p:nvSpPr>
          <p:cNvPr id="17" name="Prostokąt 16"/>
          <p:cNvSpPr/>
          <p:nvPr/>
        </p:nvSpPr>
        <p:spPr>
          <a:xfrm>
            <a:off x="1665481" y="627555"/>
            <a:ext cx="4854960" cy="430887"/>
          </a:xfrm>
          <a:prstGeom prst="rect">
            <a:avLst/>
          </a:prstGeom>
        </p:spPr>
        <p:txBody>
          <a:bodyPr wrap="square">
            <a:spAutoFit/>
          </a:bodyPr>
          <a:lstStyle/>
          <a:p>
            <a:pPr>
              <a:buFont typeface="Arial" charset="0"/>
              <a:buNone/>
            </a:pPr>
            <a:r>
              <a:rPr lang="pl-PL" sz="2200" b="1" dirty="0" smtClean="0">
                <a:solidFill>
                  <a:schemeClr val="tx2">
                    <a:lumMod val="75000"/>
                  </a:schemeClr>
                </a:solidFill>
                <a:latin typeface="TitilliumText25L"/>
              </a:rPr>
              <a:t>Status przedsiębiorstwa</a:t>
            </a:r>
          </a:p>
        </p:txBody>
      </p:sp>
      <p:pic>
        <p:nvPicPr>
          <p:cNvPr id="18" name="Obraz 8"/>
          <p:cNvPicPr>
            <a:picLocks noChangeAspect="1"/>
          </p:cNvPicPr>
          <p:nvPr/>
        </p:nvPicPr>
        <p:blipFill>
          <a:blip r:embed="rId7" cstate="print"/>
          <a:srcRect/>
          <a:stretch>
            <a:fillRect/>
          </a:stretch>
        </p:blipFill>
        <p:spPr bwMode="auto">
          <a:xfrm>
            <a:off x="7245172" y="238216"/>
            <a:ext cx="1762095" cy="1370072"/>
          </a:xfrm>
          <a:prstGeom prst="rect">
            <a:avLst/>
          </a:prstGeom>
          <a:noFill/>
          <a:ln w="9525">
            <a:noFill/>
            <a:miter lim="800000"/>
            <a:headEnd/>
            <a:tailEnd/>
          </a:ln>
        </p:spPr>
      </p:pic>
      <p:pic>
        <p:nvPicPr>
          <p:cNvPr id="19"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24400" y="842998"/>
            <a:ext cx="5100007" cy="509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00377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975" y="-47625"/>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364174"/>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597730"/>
            <a:ext cx="4856161" cy="338554"/>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2286000" y="1597730"/>
            <a:ext cx="4572000" cy="369332"/>
          </a:xfrm>
          <a:prstGeom prst="rect">
            <a:avLst/>
          </a:prstGeom>
        </p:spPr>
        <p:txBody>
          <a:bodyPr>
            <a:spAutoFit/>
          </a:bodyPr>
          <a:lstStyle/>
          <a:p>
            <a:pPr algn="just">
              <a:buFont typeface="Wingdings" pitchFamily="2" charset="2"/>
              <a:buChar char="§"/>
              <a:defRPr/>
            </a:pPr>
            <a:endParaRPr lang="pl-PL" dirty="0" smtClean="0"/>
          </a:p>
        </p:txBody>
      </p:sp>
      <p:sp>
        <p:nvSpPr>
          <p:cNvPr id="17" name="Prostokąt 16"/>
          <p:cNvSpPr/>
          <p:nvPr/>
        </p:nvSpPr>
        <p:spPr>
          <a:xfrm>
            <a:off x="1665481" y="627555"/>
            <a:ext cx="4854960" cy="430887"/>
          </a:xfrm>
          <a:prstGeom prst="rect">
            <a:avLst/>
          </a:prstGeom>
        </p:spPr>
        <p:txBody>
          <a:bodyPr wrap="square">
            <a:spAutoFit/>
          </a:bodyPr>
          <a:lstStyle/>
          <a:p>
            <a:pPr>
              <a:buFont typeface="Arial" charset="0"/>
              <a:buNone/>
            </a:pPr>
            <a:r>
              <a:rPr lang="pl-PL" sz="2200" b="1" dirty="0" smtClean="0">
                <a:solidFill>
                  <a:schemeClr val="tx2">
                    <a:lumMod val="75000"/>
                  </a:schemeClr>
                </a:solidFill>
                <a:latin typeface="TitilliumText25L"/>
              </a:rPr>
              <a:t>Status przedsiębiorstwa</a:t>
            </a:r>
          </a:p>
        </p:txBody>
      </p:sp>
      <p:pic>
        <p:nvPicPr>
          <p:cNvPr id="18" name="Obraz 8"/>
          <p:cNvPicPr>
            <a:picLocks noChangeAspect="1"/>
          </p:cNvPicPr>
          <p:nvPr/>
        </p:nvPicPr>
        <p:blipFill>
          <a:blip r:embed="rId7" cstate="print"/>
          <a:srcRect/>
          <a:stretch>
            <a:fillRect/>
          </a:stretch>
        </p:blipFill>
        <p:spPr bwMode="auto">
          <a:xfrm>
            <a:off x="7245172" y="238216"/>
            <a:ext cx="1762095" cy="1370072"/>
          </a:xfrm>
          <a:prstGeom prst="rect">
            <a:avLst/>
          </a:prstGeom>
          <a:noFill/>
          <a:ln w="9525">
            <a:noFill/>
            <a:miter lim="800000"/>
            <a:headEnd/>
            <a:tailEnd/>
          </a:ln>
        </p:spPr>
      </p:pic>
      <p:sp>
        <p:nvSpPr>
          <p:cNvPr id="16" name="AutoShape 4"/>
          <p:cNvSpPr>
            <a:spLocks noChangeArrowheads="1"/>
          </p:cNvSpPr>
          <p:nvPr/>
        </p:nvSpPr>
        <p:spPr bwMode="auto">
          <a:xfrm>
            <a:off x="1275555" y="1815366"/>
            <a:ext cx="2376487" cy="1150937"/>
          </a:xfrm>
          <a:prstGeom prst="flowChartAlternateProcess">
            <a:avLst/>
          </a:prstGeom>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pl-PL" sz="2000" dirty="0">
                <a:latin typeface="TitilliumText25L"/>
              </a:rPr>
              <a:t>Przedsiębiorstwa </a:t>
            </a:r>
            <a:br>
              <a:rPr lang="pl-PL" sz="2000" dirty="0">
                <a:latin typeface="TitilliumText25L"/>
              </a:rPr>
            </a:br>
            <a:r>
              <a:rPr lang="pl-PL" sz="2000" dirty="0">
                <a:latin typeface="TitilliumText25L"/>
              </a:rPr>
              <a:t>partnerskie</a:t>
            </a:r>
          </a:p>
        </p:txBody>
      </p:sp>
      <p:sp>
        <p:nvSpPr>
          <p:cNvPr id="20" name="AutoShape 4"/>
          <p:cNvSpPr>
            <a:spLocks noChangeArrowheads="1"/>
          </p:cNvSpPr>
          <p:nvPr/>
        </p:nvSpPr>
        <p:spPr bwMode="auto">
          <a:xfrm>
            <a:off x="5362575" y="1803132"/>
            <a:ext cx="2381250" cy="1150937"/>
          </a:xfrm>
          <a:prstGeom prst="flowChartAlternateProcess">
            <a:avLst/>
          </a:prstGeom>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pl-PL" sz="2000" dirty="0">
                <a:latin typeface="TitilliumText25L"/>
              </a:rPr>
              <a:t>Przedsiębiorstwa </a:t>
            </a:r>
            <a:br>
              <a:rPr lang="pl-PL" sz="2000" dirty="0">
                <a:latin typeface="TitilliumText25L"/>
              </a:rPr>
            </a:br>
            <a:r>
              <a:rPr lang="pl-PL" sz="2000" dirty="0" smtClean="0">
                <a:latin typeface="TitilliumText25L"/>
              </a:rPr>
              <a:t>związane</a:t>
            </a:r>
            <a:endParaRPr lang="pl-PL" sz="2000" dirty="0">
              <a:latin typeface="TitilliumText25L"/>
            </a:endParaRPr>
          </a:p>
        </p:txBody>
      </p:sp>
      <p:sp>
        <p:nvSpPr>
          <p:cNvPr id="21" name="Strzałka w dół 20"/>
          <p:cNvSpPr/>
          <p:nvPr/>
        </p:nvSpPr>
        <p:spPr>
          <a:xfrm>
            <a:off x="2202654" y="3181349"/>
            <a:ext cx="503237" cy="976313"/>
          </a:xfrm>
          <a:prstGeom prst="down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22" name="Strzałka w dół 21"/>
          <p:cNvSpPr/>
          <p:nvPr/>
        </p:nvSpPr>
        <p:spPr>
          <a:xfrm>
            <a:off x="6299198" y="3143249"/>
            <a:ext cx="503237" cy="976313"/>
          </a:xfrm>
          <a:prstGeom prst="down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2" name="Prostokąt 1"/>
          <p:cNvSpPr/>
          <p:nvPr/>
        </p:nvSpPr>
        <p:spPr>
          <a:xfrm>
            <a:off x="361950" y="4333786"/>
            <a:ext cx="4391025" cy="1754326"/>
          </a:xfrm>
          <a:prstGeom prst="rect">
            <a:avLst/>
          </a:prstGeom>
        </p:spPr>
        <p:txBody>
          <a:bodyPr wrap="square">
            <a:spAutoFit/>
          </a:bodyPr>
          <a:lstStyle/>
          <a:p>
            <a:pPr algn="ctr"/>
            <a:r>
              <a:rPr lang="pl-PL" altLang="pl-PL" dirty="0">
                <a:latin typeface="TitilliumText25L"/>
              </a:rPr>
              <a:t>należy dodać stosowny % liczby osób zatrudnionych i danych finansowych drugiego przedsiębiorstwa odzwierciedlający posiadany proporcjonalny udział w kapitale lub głosach</a:t>
            </a:r>
            <a:endParaRPr lang="pl-PL" dirty="0">
              <a:latin typeface="TitilliumText25L"/>
            </a:endParaRPr>
          </a:p>
        </p:txBody>
      </p:sp>
      <p:sp>
        <p:nvSpPr>
          <p:cNvPr id="3" name="Prostokąt 2"/>
          <p:cNvSpPr/>
          <p:nvPr/>
        </p:nvSpPr>
        <p:spPr>
          <a:xfrm>
            <a:off x="5362576" y="4563934"/>
            <a:ext cx="2571750" cy="923330"/>
          </a:xfrm>
          <a:prstGeom prst="rect">
            <a:avLst/>
          </a:prstGeom>
        </p:spPr>
        <p:txBody>
          <a:bodyPr wrap="square">
            <a:spAutoFit/>
          </a:bodyPr>
          <a:lstStyle/>
          <a:p>
            <a:pPr algn="ctr"/>
            <a:r>
              <a:rPr lang="pl-PL" altLang="pl-PL" dirty="0">
                <a:latin typeface="TitilliumText25L"/>
              </a:rPr>
              <a:t>należy dodać 100 % danych drugiego przedsiębiorstwa</a:t>
            </a:r>
            <a:endParaRPr lang="pl-PL" dirty="0">
              <a:latin typeface="TitilliumText25L"/>
            </a:endParaRPr>
          </a:p>
        </p:txBody>
      </p:sp>
    </p:spTree>
    <p:extLst>
      <p:ext uri="{BB962C8B-B14F-4D97-AF65-F5344CB8AC3E}">
        <p14:creationId xmlns:p14="http://schemas.microsoft.com/office/powerpoint/2010/main" val="6921885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591367" y="1606117"/>
            <a:ext cx="8194346" cy="4816703"/>
          </a:xfrm>
          <a:prstGeom prst="rect">
            <a:avLst/>
          </a:prstGeom>
        </p:spPr>
        <p:txBody>
          <a:bodyPr wrap="square">
            <a:spAutoFit/>
          </a:bodyPr>
          <a:lstStyle/>
          <a:p>
            <a:pPr marL="0" lvl="1" algn="ctr">
              <a:spcAft>
                <a:spcPts val="600"/>
              </a:spcAft>
            </a:pPr>
            <a:r>
              <a:rPr lang="pl-PL" sz="2000" b="1" dirty="0">
                <a:solidFill>
                  <a:schemeClr val="tx2">
                    <a:lumMod val="75000"/>
                  </a:schemeClr>
                </a:solidFill>
                <a:latin typeface="TitilliumText25L"/>
              </a:rPr>
              <a:t>Kwota przeznaczona na dofinansowanie projektów w </a:t>
            </a:r>
            <a:r>
              <a:rPr lang="pl-PL" sz="2000" b="1" dirty="0" smtClean="0">
                <a:solidFill>
                  <a:schemeClr val="tx2">
                    <a:lumMod val="75000"/>
                  </a:schemeClr>
                </a:solidFill>
                <a:latin typeface="TitilliumText25L"/>
              </a:rPr>
              <a:t>konkursie</a:t>
            </a:r>
            <a:endParaRPr lang="pl-PL" sz="2000" dirty="0" smtClean="0">
              <a:solidFill>
                <a:schemeClr val="tx2">
                  <a:lumMod val="75000"/>
                </a:schemeClr>
              </a:solidFill>
              <a:latin typeface="TitilliumText25L"/>
            </a:endParaRPr>
          </a:p>
          <a:p>
            <a:pPr algn="ctr"/>
            <a:r>
              <a:rPr lang="pl-PL" dirty="0" smtClean="0">
                <a:solidFill>
                  <a:schemeClr val="tx2">
                    <a:lumMod val="75000"/>
                  </a:schemeClr>
                </a:solidFill>
                <a:latin typeface="TitilliumText25L"/>
              </a:rPr>
              <a:t> </a:t>
            </a:r>
            <a:r>
              <a:rPr lang="pl-PL" sz="2000" b="1" dirty="0" smtClean="0">
                <a:solidFill>
                  <a:schemeClr val="tx2">
                    <a:lumMod val="75000"/>
                  </a:schemeClr>
                </a:solidFill>
                <a:latin typeface="TitilliumText25L"/>
              </a:rPr>
              <a:t>19 000 000,00 zł</a:t>
            </a:r>
          </a:p>
          <a:p>
            <a:pPr algn="just"/>
            <a:endParaRPr lang="pl-PL" sz="1400" dirty="0" smtClean="0">
              <a:solidFill>
                <a:schemeClr val="tx2">
                  <a:lumMod val="75000"/>
                </a:schemeClr>
              </a:solidFill>
              <a:latin typeface="TitilliumText25L"/>
            </a:endParaRPr>
          </a:p>
          <a:p>
            <a:pPr algn="ctr">
              <a:spcAft>
                <a:spcPts val="600"/>
              </a:spcAft>
            </a:pPr>
            <a:r>
              <a:rPr lang="pl-PL" b="1" dirty="0" smtClean="0">
                <a:solidFill>
                  <a:schemeClr val="tx2">
                    <a:lumMod val="75000"/>
                  </a:schemeClr>
                </a:solidFill>
                <a:latin typeface="TitilliumText25L"/>
              </a:rPr>
              <a:t>Maksymalny poziom dofinansowania </a:t>
            </a:r>
            <a:r>
              <a:rPr lang="pl-PL" dirty="0" smtClean="0">
                <a:solidFill>
                  <a:schemeClr val="tx2">
                    <a:lumMod val="75000"/>
                  </a:schemeClr>
                </a:solidFill>
                <a:latin typeface="TitilliumText25L"/>
              </a:rPr>
              <a:t>projektu (środki EFRR) wynosi:</a:t>
            </a:r>
          </a:p>
          <a:p>
            <a:pPr algn="ctr">
              <a:buFont typeface="Wingdings" pitchFamily="2" charset="2"/>
              <a:buChar char="Ø"/>
            </a:pPr>
            <a:r>
              <a:rPr lang="pl-PL" b="1" dirty="0" smtClean="0">
                <a:solidFill>
                  <a:schemeClr val="tx2">
                    <a:lumMod val="75000"/>
                  </a:schemeClr>
                </a:solidFill>
                <a:latin typeface="TitilliumText25L"/>
              </a:rPr>
              <a:t>  55% </a:t>
            </a:r>
            <a:r>
              <a:rPr lang="pl-PL" dirty="0" smtClean="0">
                <a:solidFill>
                  <a:schemeClr val="tx2">
                    <a:lumMod val="75000"/>
                  </a:schemeClr>
                </a:solidFill>
                <a:latin typeface="TitilliumText25L"/>
              </a:rPr>
              <a:t>całkowitych wydatków kwalifikowanych w przypadku </a:t>
            </a:r>
            <a:r>
              <a:rPr lang="pl-PL" b="1" dirty="0" smtClean="0">
                <a:solidFill>
                  <a:schemeClr val="tx2">
                    <a:lumMod val="75000"/>
                  </a:schemeClr>
                </a:solidFill>
                <a:latin typeface="TitilliumText25L"/>
              </a:rPr>
              <a:t>mikro i małych </a:t>
            </a:r>
            <a:r>
              <a:rPr lang="pl-PL" dirty="0" smtClean="0">
                <a:solidFill>
                  <a:schemeClr val="tx2">
                    <a:lumMod val="75000"/>
                  </a:schemeClr>
                </a:solidFill>
                <a:latin typeface="TitilliumText25L"/>
              </a:rPr>
              <a:t>przedsiębiorstw</a:t>
            </a:r>
          </a:p>
          <a:p>
            <a:pPr algn="ctr">
              <a:buFont typeface="Wingdings" pitchFamily="2" charset="2"/>
              <a:buChar char="Ø"/>
            </a:pPr>
            <a:r>
              <a:rPr lang="pl-PL" b="1" dirty="0" smtClean="0">
                <a:solidFill>
                  <a:schemeClr val="tx2">
                    <a:lumMod val="75000"/>
                  </a:schemeClr>
                </a:solidFill>
                <a:latin typeface="TitilliumText25L"/>
              </a:rPr>
              <a:t>  45% </a:t>
            </a:r>
            <a:r>
              <a:rPr lang="pl-PL" dirty="0" smtClean="0">
                <a:solidFill>
                  <a:schemeClr val="tx2">
                    <a:lumMod val="75000"/>
                  </a:schemeClr>
                </a:solidFill>
                <a:latin typeface="TitilliumText25L"/>
              </a:rPr>
              <a:t>całkowitych wydatków kwalifikowanych w przypadku </a:t>
            </a:r>
            <a:r>
              <a:rPr lang="pl-PL" b="1" dirty="0" smtClean="0">
                <a:solidFill>
                  <a:schemeClr val="tx2">
                    <a:lumMod val="75000"/>
                  </a:schemeClr>
                </a:solidFill>
                <a:latin typeface="TitilliumText25L"/>
              </a:rPr>
              <a:t>średnich </a:t>
            </a:r>
            <a:r>
              <a:rPr lang="pl-PL" dirty="0" smtClean="0">
                <a:solidFill>
                  <a:schemeClr val="tx2">
                    <a:lumMod val="75000"/>
                  </a:schemeClr>
                </a:solidFill>
                <a:latin typeface="TitilliumText25L"/>
              </a:rPr>
              <a:t>przedsiębiorstw</a:t>
            </a:r>
          </a:p>
          <a:p>
            <a:pPr lvl="1" algn="just">
              <a:buFont typeface="Wingdings" pitchFamily="2" charset="2"/>
              <a:buChar char="Ø"/>
            </a:pPr>
            <a:endParaRPr lang="pl-PL" dirty="0" smtClean="0">
              <a:solidFill>
                <a:schemeClr val="tx2">
                  <a:lumMod val="75000"/>
                </a:schemeClr>
              </a:solidFill>
              <a:latin typeface="TitilliumText25L"/>
            </a:endParaRPr>
          </a:p>
          <a:p>
            <a:pPr lvl="0" algn="ctr">
              <a:spcAft>
                <a:spcPts val="600"/>
              </a:spcAft>
            </a:pPr>
            <a:r>
              <a:rPr lang="pl-PL" b="1" dirty="0" smtClean="0">
                <a:solidFill>
                  <a:schemeClr val="accent1">
                    <a:lumMod val="50000"/>
                  </a:schemeClr>
                </a:solidFill>
                <a:latin typeface="TitilliumText25L"/>
              </a:rPr>
              <a:t>Minimalny wkład własny </a:t>
            </a:r>
            <a:r>
              <a:rPr lang="pl-PL" dirty="0" smtClean="0">
                <a:solidFill>
                  <a:schemeClr val="accent1">
                    <a:lumMod val="50000"/>
                  </a:schemeClr>
                </a:solidFill>
                <a:latin typeface="TitilliumText25L"/>
              </a:rPr>
              <a:t>wnioskodawcy wynosi:</a:t>
            </a:r>
          </a:p>
          <a:p>
            <a:pPr lvl="0" algn="ctr">
              <a:buFont typeface="Wingdings" pitchFamily="2" charset="2"/>
              <a:buChar char="Ø"/>
            </a:pPr>
            <a:r>
              <a:rPr lang="pl-PL" dirty="0" smtClean="0">
                <a:solidFill>
                  <a:schemeClr val="accent1">
                    <a:lumMod val="50000"/>
                  </a:schemeClr>
                </a:solidFill>
                <a:latin typeface="TitilliumText25L"/>
              </a:rPr>
              <a:t>  </a:t>
            </a:r>
            <a:r>
              <a:rPr lang="pl-PL" b="1" dirty="0" smtClean="0">
                <a:solidFill>
                  <a:schemeClr val="accent1">
                    <a:lumMod val="50000"/>
                  </a:schemeClr>
                </a:solidFill>
                <a:latin typeface="TitilliumText25L"/>
              </a:rPr>
              <a:t>45% </a:t>
            </a:r>
            <a:r>
              <a:rPr lang="pl-PL" dirty="0" smtClean="0">
                <a:solidFill>
                  <a:schemeClr val="accent1">
                    <a:lumMod val="50000"/>
                  </a:schemeClr>
                </a:solidFill>
                <a:latin typeface="TitilliumText25L"/>
              </a:rPr>
              <a:t>całkowitych wydatków kwalifikowalnych w przypadku </a:t>
            </a:r>
            <a:r>
              <a:rPr lang="pl-PL" b="1" dirty="0" smtClean="0">
                <a:solidFill>
                  <a:schemeClr val="accent1">
                    <a:lumMod val="50000"/>
                  </a:schemeClr>
                </a:solidFill>
                <a:latin typeface="TitilliumText25L"/>
              </a:rPr>
              <a:t>mikro i małych </a:t>
            </a:r>
            <a:r>
              <a:rPr lang="pl-PL" dirty="0" smtClean="0">
                <a:solidFill>
                  <a:schemeClr val="accent1">
                    <a:lumMod val="50000"/>
                  </a:schemeClr>
                </a:solidFill>
                <a:latin typeface="TitilliumText25L"/>
              </a:rPr>
              <a:t>przedsiębiorstw</a:t>
            </a:r>
          </a:p>
          <a:p>
            <a:pPr lvl="0" algn="ctr">
              <a:buFont typeface="Wingdings" pitchFamily="2" charset="2"/>
              <a:buChar char="Ø"/>
            </a:pPr>
            <a:r>
              <a:rPr lang="pl-PL" dirty="0" smtClean="0">
                <a:solidFill>
                  <a:schemeClr val="accent1">
                    <a:lumMod val="50000"/>
                  </a:schemeClr>
                </a:solidFill>
                <a:latin typeface="TitilliumText25L"/>
              </a:rPr>
              <a:t>  </a:t>
            </a:r>
            <a:r>
              <a:rPr lang="pl-PL" b="1" dirty="0" smtClean="0">
                <a:solidFill>
                  <a:schemeClr val="accent1">
                    <a:lumMod val="50000"/>
                  </a:schemeClr>
                </a:solidFill>
                <a:latin typeface="TitilliumText25L"/>
              </a:rPr>
              <a:t>55% </a:t>
            </a:r>
            <a:r>
              <a:rPr lang="pl-PL" dirty="0" smtClean="0">
                <a:solidFill>
                  <a:schemeClr val="accent1">
                    <a:lumMod val="50000"/>
                  </a:schemeClr>
                </a:solidFill>
                <a:latin typeface="TitilliumText25L"/>
              </a:rPr>
              <a:t>całkowitych wydatków kwalifikowalnych w przypadku </a:t>
            </a:r>
            <a:r>
              <a:rPr lang="pl-PL" b="1" dirty="0" smtClean="0">
                <a:solidFill>
                  <a:schemeClr val="accent1">
                    <a:lumMod val="50000"/>
                  </a:schemeClr>
                </a:solidFill>
                <a:latin typeface="TitilliumText25L"/>
              </a:rPr>
              <a:t>średnich</a:t>
            </a:r>
            <a:r>
              <a:rPr lang="pl-PL" dirty="0" smtClean="0">
                <a:solidFill>
                  <a:schemeClr val="accent1">
                    <a:lumMod val="50000"/>
                  </a:schemeClr>
                </a:solidFill>
                <a:latin typeface="TitilliumText25L"/>
              </a:rPr>
              <a:t> przedsiębiorstw</a:t>
            </a:r>
          </a:p>
          <a:p>
            <a:pPr lvl="0" algn="just"/>
            <a:endParaRPr lang="pl-PL" dirty="0" smtClean="0">
              <a:solidFill>
                <a:schemeClr val="accent1">
                  <a:lumMod val="50000"/>
                </a:schemeClr>
              </a:solidFill>
              <a:latin typeface="TitilliumText25L"/>
            </a:endParaRPr>
          </a:p>
          <a:p>
            <a:pPr lvl="0" algn="just"/>
            <a:r>
              <a:rPr lang="pl-PL" b="1" dirty="0" smtClean="0">
                <a:solidFill>
                  <a:schemeClr val="accent1">
                    <a:lumMod val="50000"/>
                  </a:schemeClr>
                </a:solidFill>
                <a:latin typeface="TitilliumText25L"/>
              </a:rPr>
              <a:t>Maksymalna kwota dofinansowania </a:t>
            </a:r>
            <a:r>
              <a:rPr lang="pl-PL" dirty="0" smtClean="0">
                <a:solidFill>
                  <a:schemeClr val="accent1">
                    <a:lumMod val="50000"/>
                  </a:schemeClr>
                </a:solidFill>
                <a:latin typeface="TitilliumText25L"/>
              </a:rPr>
              <a:t>projektu może wynieść </a:t>
            </a:r>
            <a:r>
              <a:rPr lang="pl-PL" b="1" dirty="0" smtClean="0">
                <a:solidFill>
                  <a:schemeClr val="accent1">
                    <a:lumMod val="50000"/>
                  </a:schemeClr>
                </a:solidFill>
                <a:latin typeface="TitilliumText25L"/>
              </a:rPr>
              <a:t>1 000 000,00 zł</a:t>
            </a:r>
          </a:p>
        </p:txBody>
      </p:sp>
      <p:sp>
        <p:nvSpPr>
          <p:cNvPr id="17" name="Prostokąt 16"/>
          <p:cNvSpPr/>
          <p:nvPr/>
        </p:nvSpPr>
        <p:spPr>
          <a:xfrm>
            <a:off x="1665481" y="774598"/>
            <a:ext cx="4377380" cy="461665"/>
          </a:xfrm>
          <a:prstGeom prst="rect">
            <a:avLst/>
          </a:prstGeom>
        </p:spPr>
        <p:txBody>
          <a:bodyPr wrap="square">
            <a:spAutoFit/>
          </a:bodyPr>
          <a:lstStyle/>
          <a:p>
            <a:pPr algn="ctr"/>
            <a:r>
              <a:rPr lang="pl-PL" sz="2400" b="1" dirty="0" smtClean="0">
                <a:solidFill>
                  <a:schemeClr val="tx2">
                    <a:lumMod val="75000"/>
                  </a:schemeClr>
                </a:solidFill>
                <a:latin typeface="TitilliumText25L"/>
              </a:rPr>
              <a:t>             Zasady finansowania</a:t>
            </a:r>
            <a:endParaRPr lang="pl-PL" sz="2400" dirty="0">
              <a:solidFill>
                <a:schemeClr val="tx2">
                  <a:lumMod val="75000"/>
                </a:schemeClr>
              </a:solidFill>
              <a:latin typeface="TitilliumText25L"/>
            </a:endParaRPr>
          </a:p>
        </p:txBody>
      </p:sp>
      <p:pic>
        <p:nvPicPr>
          <p:cNvPr id="18" name="Obraz 8"/>
          <p:cNvPicPr>
            <a:picLocks noChangeAspect="1"/>
          </p:cNvPicPr>
          <p:nvPr/>
        </p:nvPicPr>
        <p:blipFill>
          <a:blip r:embed="rId7" cstate="print"/>
          <a:srcRect/>
          <a:stretch>
            <a:fillRect/>
          </a:stretch>
        </p:blipFill>
        <p:spPr bwMode="auto">
          <a:xfrm>
            <a:off x="6852066" y="195486"/>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7" name="Prostokąt 16"/>
          <p:cNvSpPr/>
          <p:nvPr/>
        </p:nvSpPr>
        <p:spPr>
          <a:xfrm>
            <a:off x="1665482" y="629018"/>
            <a:ext cx="4193152" cy="830997"/>
          </a:xfrm>
          <a:prstGeom prst="rect">
            <a:avLst/>
          </a:prstGeom>
        </p:spPr>
        <p:txBody>
          <a:bodyPr wrap="square">
            <a:spAutoFit/>
          </a:bodyPr>
          <a:lstStyle/>
          <a:p>
            <a:r>
              <a:rPr lang="pl-PL" sz="2400" b="1" dirty="0" smtClean="0">
                <a:solidFill>
                  <a:schemeClr val="tx2">
                    <a:lumMod val="75000"/>
                  </a:schemeClr>
                </a:solidFill>
                <a:latin typeface="TitilliumText25L"/>
              </a:rPr>
              <a:t>Zewnętrzne źródła </a:t>
            </a:r>
            <a:br>
              <a:rPr lang="pl-PL" sz="2400" b="1" dirty="0" smtClean="0">
                <a:solidFill>
                  <a:schemeClr val="tx2">
                    <a:lumMod val="75000"/>
                  </a:schemeClr>
                </a:solidFill>
                <a:latin typeface="TitilliumText25L"/>
              </a:rPr>
            </a:br>
            <a:r>
              <a:rPr lang="pl-PL" sz="2400" b="1" dirty="0" smtClean="0">
                <a:solidFill>
                  <a:schemeClr val="tx2">
                    <a:lumMod val="75000"/>
                  </a:schemeClr>
                </a:solidFill>
                <a:latin typeface="TitilliumText25L"/>
              </a:rPr>
              <a:t>finansowania</a:t>
            </a:r>
            <a:endParaRPr lang="pl-PL" sz="2400" dirty="0">
              <a:solidFill>
                <a:schemeClr val="tx2">
                  <a:lumMod val="75000"/>
                </a:schemeClr>
              </a:solidFill>
              <a:latin typeface="TitilliumText25L"/>
            </a:endParaRPr>
          </a:p>
        </p:txBody>
      </p:sp>
      <p:sp>
        <p:nvSpPr>
          <p:cNvPr id="18" name="Prostokąt 17"/>
          <p:cNvSpPr/>
          <p:nvPr/>
        </p:nvSpPr>
        <p:spPr>
          <a:xfrm>
            <a:off x="607431" y="1831546"/>
            <a:ext cx="7998184" cy="4462760"/>
          </a:xfrm>
          <a:prstGeom prst="rect">
            <a:avLst/>
          </a:prstGeom>
        </p:spPr>
        <p:txBody>
          <a:bodyPr wrap="square">
            <a:spAutoFit/>
          </a:bodyPr>
          <a:lstStyle/>
          <a:p>
            <a:pPr algn="just">
              <a:buFont typeface="Wingdings" pitchFamily="2" charset="2"/>
              <a:buChar char="Ø"/>
            </a:pPr>
            <a:r>
              <a:rPr lang="pl-PL" sz="2400" dirty="0" smtClean="0">
                <a:solidFill>
                  <a:schemeClr val="tx2">
                    <a:lumMod val="75000"/>
                  </a:schemeClr>
                </a:solidFill>
                <a:latin typeface="TitilliumText25L"/>
              </a:rPr>
              <a:t> </a:t>
            </a:r>
            <a:r>
              <a:rPr lang="pl-PL" sz="2000" dirty="0" smtClean="0">
                <a:solidFill>
                  <a:schemeClr val="tx2">
                    <a:lumMod val="75000"/>
                  </a:schemeClr>
                </a:solidFill>
                <a:latin typeface="TitilliumText25L"/>
              </a:rPr>
              <a:t>Wnioskodawca musi wskazać </a:t>
            </a:r>
            <a:r>
              <a:rPr lang="pl-PL" sz="2000" b="1" dirty="0" smtClean="0">
                <a:solidFill>
                  <a:schemeClr val="tx2">
                    <a:lumMod val="75000"/>
                  </a:schemeClr>
                </a:solidFill>
                <a:latin typeface="TitilliumText25L"/>
              </a:rPr>
              <a:t>wiarygodne źródła finansowania projektu </a:t>
            </a:r>
            <a:r>
              <a:rPr lang="pl-PL" sz="2000" dirty="0" smtClean="0">
                <a:solidFill>
                  <a:schemeClr val="tx2">
                    <a:lumMod val="75000"/>
                  </a:schemeClr>
                </a:solidFill>
                <a:latin typeface="TitilliumText25L"/>
              </a:rPr>
              <a:t>dotyczące zarówno całkowitej wartości wydatków kwalifikowalnych, jak również całkowitej wartości wydatków niekwalifikowalnych. Jeśli wnioskodawca będzie finansował projekt zarówno z funduszy własnych, jak i z zewnętrznych źródeł należy wskazać w jakiej wysokości oraz z jakich źródeł zewnętrznych zamierza korzystać (np. kredyt, pożyczka, leasing, zaliczka, inne). </a:t>
            </a:r>
          </a:p>
          <a:p>
            <a:pPr algn="just">
              <a:buFont typeface="Wingdings" pitchFamily="2" charset="2"/>
              <a:buChar char="Ø"/>
            </a:pPr>
            <a:endParaRPr lang="pl-PL" sz="2000" dirty="0" smtClean="0">
              <a:solidFill>
                <a:schemeClr val="tx2">
                  <a:lumMod val="75000"/>
                </a:schemeClr>
              </a:solidFill>
              <a:latin typeface="TitilliumText25L"/>
            </a:endParaRPr>
          </a:p>
          <a:p>
            <a:pPr algn="just">
              <a:buFont typeface="Wingdings" pitchFamily="2" charset="2"/>
              <a:buChar char="Ø"/>
            </a:pPr>
            <a:r>
              <a:rPr lang="pl-PL" sz="2000" dirty="0" smtClean="0">
                <a:solidFill>
                  <a:schemeClr val="tx2">
                    <a:lumMod val="75000"/>
                  </a:schemeClr>
                </a:solidFill>
                <a:latin typeface="TitilliumText25L"/>
              </a:rPr>
              <a:t> Dokumenty potwierdzające otrzymanie zewnętrznego finansowania projektu wnioskodawca będzie zobowiązany </a:t>
            </a:r>
            <a:r>
              <a:rPr lang="pl-PL" sz="2000" b="1" dirty="0" smtClean="0">
                <a:solidFill>
                  <a:schemeClr val="tx2">
                    <a:lumMod val="75000"/>
                  </a:schemeClr>
                </a:solidFill>
                <a:latin typeface="TitilliumText25L"/>
              </a:rPr>
              <a:t>przedstawić przed podpisaniem umowy o dofinansowanie</a:t>
            </a:r>
            <a:r>
              <a:rPr lang="pl-PL" sz="2000" dirty="0" smtClean="0">
                <a:solidFill>
                  <a:schemeClr val="tx2">
                    <a:lumMod val="75000"/>
                  </a:schemeClr>
                </a:solidFill>
                <a:latin typeface="TitilliumText25L"/>
              </a:rPr>
              <a:t>, przy czym dołączenie ww. dokumentów do dokumentacji aplikacyjnej może wpłynąć na ocenę projektu oraz ułatwić KOP ocenę sytuacji finansowej wnioskodawcy.</a:t>
            </a:r>
          </a:p>
        </p:txBody>
      </p:sp>
      <p:pic>
        <p:nvPicPr>
          <p:cNvPr id="16" name="Obraz 8"/>
          <p:cNvPicPr>
            <a:picLocks noChangeAspect="1"/>
          </p:cNvPicPr>
          <p:nvPr/>
        </p:nvPicPr>
        <p:blipFill>
          <a:blip r:embed="rId7" cstate="print"/>
          <a:srcRect/>
          <a:stretch>
            <a:fillRect/>
          </a:stretch>
        </p:blipFill>
        <p:spPr bwMode="auto">
          <a:xfrm>
            <a:off x="6971707" y="280943"/>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7" name="Prostokąt 16"/>
          <p:cNvSpPr/>
          <p:nvPr/>
        </p:nvSpPr>
        <p:spPr>
          <a:xfrm>
            <a:off x="1665481" y="629018"/>
            <a:ext cx="4837869" cy="461665"/>
          </a:xfrm>
          <a:prstGeom prst="rect">
            <a:avLst/>
          </a:prstGeom>
        </p:spPr>
        <p:txBody>
          <a:bodyPr wrap="square">
            <a:spAutoFit/>
          </a:bodyPr>
          <a:lstStyle/>
          <a:p>
            <a:r>
              <a:rPr lang="pl-PL" sz="2400" b="1" dirty="0" smtClean="0">
                <a:solidFill>
                  <a:schemeClr val="tx2">
                    <a:lumMod val="75000"/>
                  </a:schemeClr>
                </a:solidFill>
                <a:latin typeface="TitilliumText25L"/>
              </a:rPr>
              <a:t>Termin realizacji projektu</a:t>
            </a:r>
            <a:endParaRPr lang="pl-PL" sz="2400" dirty="0">
              <a:solidFill>
                <a:schemeClr val="tx2">
                  <a:lumMod val="75000"/>
                </a:schemeClr>
              </a:solidFill>
              <a:latin typeface="TitilliumText25L"/>
            </a:endParaRPr>
          </a:p>
        </p:txBody>
      </p:sp>
      <p:sp>
        <p:nvSpPr>
          <p:cNvPr id="18" name="Prostokąt 17"/>
          <p:cNvSpPr/>
          <p:nvPr/>
        </p:nvSpPr>
        <p:spPr>
          <a:xfrm>
            <a:off x="647329" y="1687354"/>
            <a:ext cx="7998184" cy="5170646"/>
          </a:xfrm>
          <a:prstGeom prst="rect">
            <a:avLst/>
          </a:prstGeom>
        </p:spPr>
        <p:txBody>
          <a:bodyPr wrap="square">
            <a:spAutoFit/>
          </a:bodyPr>
          <a:lstStyle/>
          <a:p>
            <a:pPr algn="just"/>
            <a:r>
              <a:rPr lang="pl-PL" b="1" dirty="0" smtClean="0">
                <a:solidFill>
                  <a:schemeClr val="tx2">
                    <a:lumMod val="75000"/>
                  </a:schemeClr>
                </a:solidFill>
                <a:latin typeface="TitilliumText25L"/>
              </a:rPr>
              <a:t>Rozpoczęcie realizacji projektu </a:t>
            </a:r>
            <a:r>
              <a:rPr lang="pl-PL" dirty="0" smtClean="0">
                <a:solidFill>
                  <a:schemeClr val="tx2">
                    <a:lumMod val="75000"/>
                  </a:schemeClr>
                </a:solidFill>
                <a:latin typeface="TitilliumText25L"/>
              </a:rPr>
              <a:t>może nastąpić najwcześniej w dniu następującym po dniu złożenia w IZ RPO WZ pisemnego wniosku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o przyznanie pomocy.</a:t>
            </a:r>
          </a:p>
          <a:p>
            <a:pPr marL="0" lvl="6" algn="just"/>
            <a:r>
              <a:rPr lang="pl-PL" sz="1500" b="1" dirty="0" smtClean="0">
                <a:solidFill>
                  <a:schemeClr val="accent1">
                    <a:lumMod val="50000"/>
                  </a:schemeClr>
                </a:solidFill>
                <a:latin typeface="TitilliumText25L"/>
              </a:rPr>
              <a:t>UWAGA: Artykuł 6 Efekt zachęty </a:t>
            </a:r>
            <a:r>
              <a:rPr lang="pl-PL" sz="1500" i="1" dirty="0" smtClean="0">
                <a:solidFill>
                  <a:schemeClr val="accent1">
                    <a:lumMod val="50000"/>
                  </a:schemeClr>
                </a:solidFill>
                <a:latin typeface="TitilliumText25L"/>
              </a:rPr>
              <a:t>Rozporządzenia Komisji (UE) nr 651/2014 z dnia </a:t>
            </a:r>
            <a:br>
              <a:rPr lang="pl-PL" sz="1500" i="1" dirty="0" smtClean="0">
                <a:solidFill>
                  <a:schemeClr val="accent1">
                    <a:lumMod val="50000"/>
                  </a:schemeClr>
                </a:solidFill>
                <a:latin typeface="TitilliumText25L"/>
              </a:rPr>
            </a:br>
            <a:r>
              <a:rPr lang="pl-PL" sz="1500" i="1" dirty="0" smtClean="0">
                <a:solidFill>
                  <a:schemeClr val="accent1">
                    <a:lumMod val="50000"/>
                  </a:schemeClr>
                </a:solidFill>
                <a:latin typeface="TitilliumText25L"/>
              </a:rPr>
              <a:t>17 czerwca 2014 r. uznającego niektóre rodzaje pomocy za zgodne z rynkiem wewnętrznym w stosowaniu art. 107 i 108 Traktatu</a:t>
            </a:r>
            <a:r>
              <a:rPr lang="pl-PL" sz="1500" dirty="0" smtClean="0">
                <a:solidFill>
                  <a:schemeClr val="accent1">
                    <a:lumMod val="50000"/>
                  </a:schemeClr>
                </a:solidFill>
                <a:latin typeface="TitilliumText25L"/>
              </a:rPr>
              <a:t> – zachowanie którego jest warunkiem dofinansowania projektu.</a:t>
            </a:r>
          </a:p>
          <a:p>
            <a:pPr algn="just"/>
            <a:endParaRPr lang="pl-PL" dirty="0" smtClean="0">
              <a:solidFill>
                <a:schemeClr val="tx2">
                  <a:lumMod val="75000"/>
                </a:schemeClr>
              </a:solidFill>
              <a:latin typeface="TitilliumText25L"/>
            </a:endParaRPr>
          </a:p>
          <a:p>
            <a:pPr algn="just"/>
            <a:r>
              <a:rPr lang="pl-PL" dirty="0" smtClean="0">
                <a:solidFill>
                  <a:schemeClr val="tx2">
                    <a:lumMod val="75000"/>
                  </a:schemeClr>
                </a:solidFill>
                <a:latin typeface="TitilliumText25L"/>
              </a:rPr>
              <a:t>Przez </a:t>
            </a:r>
            <a:r>
              <a:rPr lang="pl-PL" b="1" dirty="0" smtClean="0">
                <a:solidFill>
                  <a:schemeClr val="tx2">
                    <a:lumMod val="75000"/>
                  </a:schemeClr>
                </a:solidFill>
                <a:latin typeface="TitilliumText25L"/>
              </a:rPr>
              <a:t>rozpoczęcie realizacji projektu </a:t>
            </a:r>
            <a:r>
              <a:rPr lang="pl-PL" dirty="0" smtClean="0">
                <a:solidFill>
                  <a:schemeClr val="tx2">
                    <a:lumMod val="75000"/>
                  </a:schemeClr>
                </a:solidFill>
                <a:latin typeface="TitilliumText25L"/>
              </a:rPr>
              <a:t>należy rozumieć podjęcie jakichkolwiek działań w ramach projektu, niebędących rozpoczęciem prac,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w tym zakup gruntu lub rozpoczęcie prac w ramach projektu, w zależności od tego co nastąpi najpierw. Podjęcie prac przygotowawczych nie stanowi rozpoczęcia realizacji projektu.</a:t>
            </a:r>
          </a:p>
          <a:p>
            <a:pPr algn="just"/>
            <a:endParaRPr lang="pl-PL" dirty="0" smtClean="0">
              <a:solidFill>
                <a:schemeClr val="tx2">
                  <a:lumMod val="75000"/>
                </a:schemeClr>
              </a:solidFill>
              <a:latin typeface="TitilliumText25L"/>
            </a:endParaRPr>
          </a:p>
          <a:p>
            <a:pPr marL="0" lvl="6" algn="just"/>
            <a:r>
              <a:rPr lang="pl-PL" dirty="0" smtClean="0">
                <a:solidFill>
                  <a:schemeClr val="tx2">
                    <a:lumMod val="75000"/>
                  </a:schemeClr>
                </a:solidFill>
                <a:latin typeface="TitilliumText25L"/>
              </a:rPr>
              <a:t>Przez </a:t>
            </a:r>
            <a:r>
              <a:rPr lang="pl-PL" b="1" dirty="0" smtClean="0">
                <a:solidFill>
                  <a:schemeClr val="tx2">
                    <a:lumMod val="75000"/>
                  </a:schemeClr>
                </a:solidFill>
                <a:latin typeface="TitilliumText25L"/>
              </a:rPr>
              <a:t>rozpoczęcie prac </a:t>
            </a:r>
            <a:r>
              <a:rPr lang="pl-PL" dirty="0" smtClean="0">
                <a:solidFill>
                  <a:schemeClr val="tx2">
                    <a:lumMod val="75000"/>
                  </a:schemeClr>
                </a:solidFill>
                <a:latin typeface="TitilliumText25L"/>
              </a:rPr>
              <a:t>należy rozumieć </a:t>
            </a:r>
            <a:r>
              <a:rPr lang="pl-PL" u="sng" dirty="0" smtClean="0">
                <a:solidFill>
                  <a:schemeClr val="tx2">
                    <a:lumMod val="75000"/>
                  </a:schemeClr>
                </a:solidFill>
                <a:latin typeface="TitilliumText25L"/>
              </a:rPr>
              <a:t>rozpoczęcie robót budowlanych związanych z inwestycją objętą projektem lub pierwsze prawnie wiążące zobowiązanie do zamówienia urządzeń lub inne zobowiązanie, które powoduje, że inwestycja staje się nieodwracalna</a:t>
            </a:r>
            <a:r>
              <a:rPr lang="pl-PL" dirty="0" smtClean="0">
                <a:solidFill>
                  <a:schemeClr val="tx2">
                    <a:lumMod val="75000"/>
                  </a:schemeClr>
                </a:solidFill>
                <a:latin typeface="TitilliumText25L"/>
              </a:rPr>
              <a:t>, w zależności od tego co nastąpi najpierw. </a:t>
            </a:r>
          </a:p>
        </p:txBody>
      </p:sp>
      <p:pic>
        <p:nvPicPr>
          <p:cNvPr id="16" name="Obraz 8"/>
          <p:cNvPicPr>
            <a:picLocks noChangeAspect="1"/>
          </p:cNvPicPr>
          <p:nvPr/>
        </p:nvPicPr>
        <p:blipFill>
          <a:blip r:embed="rId7" cstate="print"/>
          <a:srcRect/>
          <a:stretch>
            <a:fillRect/>
          </a:stretch>
        </p:blipFill>
        <p:spPr bwMode="auto">
          <a:xfrm>
            <a:off x="6971707" y="280943"/>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Obraz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6425" y="0"/>
            <a:ext cx="3457575" cy="6858000"/>
          </a:xfrm>
          <a:prstGeom prst="rect">
            <a:avLst/>
          </a:prstGeom>
        </p:spPr>
      </p:pic>
      <p:pic>
        <p:nvPicPr>
          <p:cNvPr id="8" name="Obraz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6425" y="0"/>
            <a:ext cx="3457575" cy="6858000"/>
          </a:xfrm>
          <a:prstGeom prst="rect">
            <a:avLst/>
          </a:prstGeom>
        </p:spPr>
      </p:pic>
      <p:pic>
        <p:nvPicPr>
          <p:cNvPr id="4" name="Obraz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5448" y="329991"/>
            <a:ext cx="1085850" cy="1152525"/>
          </a:xfrm>
          <a:prstGeom prst="rect">
            <a:avLst/>
          </a:prstGeom>
        </p:spPr>
      </p:pic>
      <p:pic>
        <p:nvPicPr>
          <p:cNvPr id="5" name="Obraz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32041" y="5599809"/>
            <a:ext cx="657225" cy="790575"/>
          </a:xfrm>
          <a:prstGeom prst="rect">
            <a:avLst/>
          </a:prstGeom>
        </p:spPr>
      </p:pic>
      <p:pic>
        <p:nvPicPr>
          <p:cNvPr id="7" name="Obraz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6" name="Obraz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32448" y="2055889"/>
            <a:ext cx="609600" cy="895350"/>
          </a:xfrm>
          <a:prstGeom prst="rect">
            <a:avLst/>
          </a:prstGeom>
        </p:spPr>
      </p:pic>
      <p:sp>
        <p:nvSpPr>
          <p:cNvPr id="14" name="pole tekstowe 13"/>
          <p:cNvSpPr txBox="1"/>
          <p:nvPr/>
        </p:nvSpPr>
        <p:spPr>
          <a:xfrm>
            <a:off x="1367324" y="2384279"/>
            <a:ext cx="3273042" cy="2554545"/>
          </a:xfrm>
          <a:prstGeom prst="rect">
            <a:avLst/>
          </a:prstGeom>
          <a:noFill/>
        </p:spPr>
        <p:txBody>
          <a:bodyPr wrap="square" rtlCol="0">
            <a:spAutoFit/>
          </a:bodyPr>
          <a:lstStyle/>
          <a:p>
            <a:pPr marL="342900" indent="-342900" algn="ctr"/>
            <a:r>
              <a:rPr lang="pl-PL" sz="3200" b="1" spc="80" dirty="0" smtClean="0">
                <a:solidFill>
                  <a:schemeClr val="tx2">
                    <a:lumMod val="75000"/>
                  </a:schemeClr>
                </a:solidFill>
                <a:latin typeface="TitilliumText25L" pitchFamily="50" charset="-18"/>
              </a:rPr>
              <a:t>Główne założenia konkursu dla Działania 1.8</a:t>
            </a:r>
          </a:p>
          <a:p>
            <a:pPr marL="342900" indent="-342900">
              <a:buAutoNum type="arabicPeriod"/>
            </a:pPr>
            <a:endParaRPr lang="pl-PL" sz="3200" b="1" dirty="0" smtClean="0">
              <a:solidFill>
                <a:schemeClr val="tx2">
                  <a:lumMod val="75000"/>
                </a:schemeClr>
              </a:solidFill>
              <a:latin typeface="TitilliumText25L" pitchFamily="50" charset="-18"/>
            </a:endParaRPr>
          </a:p>
        </p:txBody>
      </p:sp>
    </p:spTree>
    <p:extLst>
      <p:ext uri="{BB962C8B-B14F-4D97-AF65-F5344CB8AC3E}">
        <p14:creationId xmlns:p14="http://schemas.microsoft.com/office/powerpoint/2010/main" val="1454097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55148"/>
            <a:ext cx="9144000" cy="6469832"/>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pic>
        <p:nvPicPr>
          <p:cNvPr id="18" name="Obraz 8"/>
          <p:cNvPicPr>
            <a:picLocks noChangeAspect="1"/>
          </p:cNvPicPr>
          <p:nvPr/>
        </p:nvPicPr>
        <p:blipFill>
          <a:blip r:embed="rId7" cstate="print"/>
          <a:srcRect/>
          <a:stretch>
            <a:fillRect/>
          </a:stretch>
        </p:blipFill>
        <p:spPr bwMode="auto">
          <a:xfrm>
            <a:off x="6852066" y="195486"/>
            <a:ext cx="1762095" cy="1370072"/>
          </a:xfrm>
          <a:prstGeom prst="rect">
            <a:avLst/>
          </a:prstGeom>
          <a:noFill/>
          <a:ln w="9525">
            <a:noFill/>
            <a:miter lim="800000"/>
            <a:headEnd/>
            <a:tailEnd/>
          </a:ln>
        </p:spPr>
      </p:pic>
      <p:sp>
        <p:nvSpPr>
          <p:cNvPr id="19" name="Prostokąt 18"/>
          <p:cNvSpPr/>
          <p:nvPr/>
        </p:nvSpPr>
        <p:spPr>
          <a:xfrm>
            <a:off x="564182" y="1791257"/>
            <a:ext cx="8351218" cy="4708981"/>
          </a:xfrm>
          <a:prstGeom prst="rect">
            <a:avLst/>
          </a:prstGeom>
        </p:spPr>
        <p:txBody>
          <a:bodyPr wrap="square">
            <a:spAutoFit/>
          </a:bodyPr>
          <a:lstStyle/>
          <a:p>
            <a:pPr algn="just"/>
            <a:r>
              <a:rPr lang="pl-PL" sz="2000" dirty="0" smtClean="0">
                <a:solidFill>
                  <a:schemeClr val="tx2">
                    <a:lumMod val="75000"/>
                  </a:schemeClr>
                </a:solidFill>
                <a:latin typeface="TitilliumText25L"/>
              </a:rPr>
              <a:t>Przez </a:t>
            </a:r>
            <a:r>
              <a:rPr lang="pl-PL" sz="2000" b="1" dirty="0" smtClean="0">
                <a:solidFill>
                  <a:schemeClr val="tx2">
                    <a:lumMod val="75000"/>
                  </a:schemeClr>
                </a:solidFill>
                <a:latin typeface="TitilliumText25L"/>
              </a:rPr>
              <a:t>prace przygotowawcze </a:t>
            </a:r>
            <a:r>
              <a:rPr lang="pl-PL" sz="2000" dirty="0" smtClean="0">
                <a:solidFill>
                  <a:schemeClr val="tx2">
                    <a:lumMod val="75000"/>
                  </a:schemeClr>
                </a:solidFill>
                <a:latin typeface="TitilliumText25L"/>
              </a:rPr>
              <a:t>należy rozumieć m.in. </a:t>
            </a:r>
            <a:r>
              <a:rPr lang="pl-PL" sz="2000" u="sng" dirty="0" smtClean="0">
                <a:solidFill>
                  <a:schemeClr val="tx2">
                    <a:lumMod val="75000"/>
                  </a:schemeClr>
                </a:solidFill>
                <a:latin typeface="TitilliumText25L"/>
              </a:rPr>
              <a:t>uzyskanie zezwoleń i przeprowadzenie studiów wykonalności</a:t>
            </a:r>
            <a:r>
              <a:rPr lang="pl-PL" sz="2000" dirty="0" smtClean="0">
                <a:solidFill>
                  <a:schemeClr val="tx2">
                    <a:lumMod val="75000"/>
                  </a:schemeClr>
                </a:solidFill>
                <a:latin typeface="TitilliumText25L"/>
              </a:rPr>
              <a:t>. Podjęcie prac przygotowawczych przed złożeniem wniosku o dofinansowanie nie niweczy efektu zachęty.</a:t>
            </a:r>
          </a:p>
          <a:p>
            <a:pPr algn="just"/>
            <a:endParaRPr lang="pl-PL" sz="2000" dirty="0" smtClean="0">
              <a:solidFill>
                <a:schemeClr val="tx2">
                  <a:lumMod val="75000"/>
                </a:schemeClr>
              </a:solidFill>
              <a:latin typeface="TitilliumText25L"/>
            </a:endParaRPr>
          </a:p>
          <a:p>
            <a:pPr algn="just"/>
            <a:r>
              <a:rPr lang="pl-PL" sz="2000" dirty="0" smtClean="0">
                <a:solidFill>
                  <a:schemeClr val="tx2">
                    <a:lumMod val="75000"/>
                  </a:schemeClr>
                </a:solidFill>
                <a:latin typeface="TitilliumText25L"/>
              </a:rPr>
              <a:t>Przez </a:t>
            </a:r>
            <a:r>
              <a:rPr lang="pl-PL" sz="2000" b="1" dirty="0" smtClean="0">
                <a:solidFill>
                  <a:schemeClr val="tx2">
                    <a:lumMod val="75000"/>
                  </a:schemeClr>
                </a:solidFill>
                <a:latin typeface="TitilliumText25L"/>
              </a:rPr>
              <a:t>zakończenie realizacji projektu </a:t>
            </a:r>
            <a:r>
              <a:rPr lang="pl-PL" sz="2000" dirty="0" smtClean="0">
                <a:solidFill>
                  <a:schemeClr val="tx2">
                    <a:lumMod val="75000"/>
                  </a:schemeClr>
                </a:solidFill>
                <a:latin typeface="TitilliumText25L"/>
              </a:rPr>
              <a:t>należy rozumieć datę </a:t>
            </a:r>
            <a:r>
              <a:rPr lang="pl-PL" sz="2000" u="sng" dirty="0" smtClean="0">
                <a:solidFill>
                  <a:schemeClr val="tx2">
                    <a:lumMod val="75000"/>
                  </a:schemeClr>
                </a:solidFill>
                <a:latin typeface="TitilliumText25L"/>
              </a:rPr>
              <a:t>podpisania ostatniego protokołu</a:t>
            </a:r>
            <a:r>
              <a:rPr lang="pl-PL" sz="2000" dirty="0" smtClean="0">
                <a:solidFill>
                  <a:schemeClr val="tx2">
                    <a:lumMod val="75000"/>
                  </a:schemeClr>
                </a:solidFill>
                <a:latin typeface="TitilliumText25L"/>
              </a:rPr>
              <a:t> potwierdzającego bezusterkowy odbiór lub datę później uzyskanego/wystawionego dokumentu </a:t>
            </a:r>
            <a:br>
              <a:rPr lang="pl-PL" sz="2000" dirty="0" smtClean="0">
                <a:solidFill>
                  <a:schemeClr val="tx2">
                    <a:lumMod val="75000"/>
                  </a:schemeClr>
                </a:solidFill>
                <a:latin typeface="TitilliumText25L"/>
              </a:rPr>
            </a:br>
            <a:r>
              <a:rPr lang="pl-PL" sz="2000" dirty="0" smtClean="0">
                <a:solidFill>
                  <a:schemeClr val="tx2">
                    <a:lumMod val="75000"/>
                  </a:schemeClr>
                </a:solidFill>
                <a:latin typeface="TitilliumText25L"/>
              </a:rPr>
              <a:t>(w szczególności </a:t>
            </a:r>
            <a:r>
              <a:rPr lang="pl-PL" sz="2000" u="sng" dirty="0" smtClean="0">
                <a:solidFill>
                  <a:schemeClr val="tx2">
                    <a:lumMod val="75000"/>
                  </a:schemeClr>
                </a:solidFill>
                <a:latin typeface="TitilliumText25L"/>
              </a:rPr>
              <a:t>ostatecznego pozwolenia na użytkowanie</a:t>
            </a:r>
            <a:r>
              <a:rPr lang="pl-PL" sz="2000" dirty="0" smtClean="0">
                <a:solidFill>
                  <a:schemeClr val="tx2">
                    <a:lumMod val="75000"/>
                  </a:schemeClr>
                </a:solidFill>
                <a:latin typeface="TitilliumText25L"/>
              </a:rPr>
              <a:t>/dokumentu stwierdzającego brak sprzeciwu wobec przystąpienia do użytkowania, dokumentu OT i innych równoważnych dokumentów) w ramach realizowanego projektu lub </a:t>
            </a:r>
            <a:r>
              <a:rPr lang="pl-PL" sz="2000" u="sng" dirty="0" smtClean="0">
                <a:solidFill>
                  <a:schemeClr val="tx2">
                    <a:lumMod val="75000"/>
                  </a:schemeClr>
                </a:solidFill>
                <a:latin typeface="TitilliumText25L"/>
              </a:rPr>
              <a:t>datę poniesienia ostatniego wydatku </a:t>
            </a:r>
            <a:br>
              <a:rPr lang="pl-PL" sz="2000" u="sng" dirty="0" smtClean="0">
                <a:solidFill>
                  <a:schemeClr val="tx2">
                    <a:lumMod val="75000"/>
                  </a:schemeClr>
                </a:solidFill>
                <a:latin typeface="TitilliumText25L"/>
              </a:rPr>
            </a:br>
            <a:r>
              <a:rPr lang="pl-PL" sz="2000" dirty="0" smtClean="0">
                <a:solidFill>
                  <a:schemeClr val="tx2">
                    <a:lumMod val="75000"/>
                  </a:schemeClr>
                </a:solidFill>
                <a:latin typeface="TitilliumText25L"/>
              </a:rPr>
              <a:t>w ramach projektu, w zależności od tego co nastąpiło później.</a:t>
            </a:r>
          </a:p>
          <a:p>
            <a:pPr algn="just"/>
            <a:endParaRPr lang="pl-PL" sz="2000" dirty="0" smtClean="0">
              <a:solidFill>
                <a:schemeClr val="tx2">
                  <a:lumMod val="75000"/>
                </a:schemeClr>
              </a:solidFill>
              <a:latin typeface="TitilliumText25L"/>
            </a:endParaRPr>
          </a:p>
          <a:p>
            <a:pPr algn="just"/>
            <a:r>
              <a:rPr lang="pl-PL" sz="2000" dirty="0" smtClean="0">
                <a:solidFill>
                  <a:schemeClr val="tx2">
                    <a:lumMod val="75000"/>
                  </a:schemeClr>
                </a:solidFill>
                <a:latin typeface="TitilliumText25L"/>
              </a:rPr>
              <a:t>Projekt powinien zakończyć się w terminie do </a:t>
            </a:r>
            <a:r>
              <a:rPr lang="pl-PL" sz="2000" b="1" dirty="0" smtClean="0">
                <a:solidFill>
                  <a:schemeClr val="tx2">
                    <a:lumMod val="75000"/>
                  </a:schemeClr>
                </a:solidFill>
                <a:latin typeface="TitilliumText25L"/>
              </a:rPr>
              <a:t>31 grudnia 2023 r. </a:t>
            </a:r>
            <a:endParaRPr lang="pl-PL" sz="2000" b="1" dirty="0">
              <a:solidFill>
                <a:schemeClr val="tx2">
                  <a:lumMod val="75000"/>
                </a:schemeClr>
              </a:solidFill>
              <a:latin typeface="TitilliumText25L"/>
            </a:endParaRPr>
          </a:p>
        </p:txBody>
      </p:sp>
      <p:sp>
        <p:nvSpPr>
          <p:cNvPr id="16" name="Prostokąt 15"/>
          <p:cNvSpPr/>
          <p:nvPr/>
        </p:nvSpPr>
        <p:spPr>
          <a:xfrm>
            <a:off x="1726250" y="441313"/>
            <a:ext cx="4862558" cy="461665"/>
          </a:xfrm>
          <a:prstGeom prst="rect">
            <a:avLst/>
          </a:prstGeom>
        </p:spPr>
        <p:txBody>
          <a:bodyPr wrap="square">
            <a:spAutoFit/>
          </a:bodyPr>
          <a:lstStyle/>
          <a:p>
            <a:r>
              <a:rPr lang="pl-PL" sz="2400" b="1" dirty="0" smtClean="0">
                <a:solidFill>
                  <a:schemeClr val="tx2">
                    <a:lumMod val="75000"/>
                  </a:schemeClr>
                </a:solidFill>
                <a:latin typeface="TitilliumText25L"/>
              </a:rPr>
              <a:t>Termin realizacji projektu</a:t>
            </a:r>
            <a:endParaRPr lang="pl-PL" sz="2400" dirty="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628739" y="2066925"/>
            <a:ext cx="8238145" cy="3693319"/>
          </a:xfrm>
          <a:prstGeom prst="rect">
            <a:avLst/>
          </a:prstGeom>
        </p:spPr>
        <p:txBody>
          <a:bodyPr wrap="square">
            <a:spAutoFit/>
          </a:bodyPr>
          <a:lstStyle/>
          <a:p>
            <a:pPr algn="just">
              <a:buFont typeface="Arial" charset="0"/>
              <a:buNone/>
            </a:pPr>
            <a:r>
              <a:rPr lang="pl-PL" b="1" dirty="0" smtClean="0">
                <a:solidFill>
                  <a:schemeClr val="tx2">
                    <a:lumMod val="75000"/>
                  </a:schemeClr>
                </a:solidFill>
                <a:latin typeface="TitilliumText25L"/>
              </a:rPr>
              <a:t>Ocena kwalifikowalności </a:t>
            </a:r>
            <a:r>
              <a:rPr lang="pl-PL" dirty="0" smtClean="0">
                <a:solidFill>
                  <a:schemeClr val="tx2">
                    <a:lumMod val="75000"/>
                  </a:schemeClr>
                </a:solidFill>
                <a:latin typeface="TitilliumText25L"/>
              </a:rPr>
              <a:t>wydatków dokonywana jest przez IZ RPO WZ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w </a:t>
            </a:r>
            <a:r>
              <a:rPr lang="pl-PL" u="sng" dirty="0" smtClean="0">
                <a:solidFill>
                  <a:schemeClr val="tx2">
                    <a:lumMod val="75000"/>
                  </a:schemeClr>
                </a:solidFill>
                <a:latin typeface="TitilliumText25L"/>
              </a:rPr>
              <a:t>trakcie oceny wniosku o dofinansowanie, jak również w trakcie rozliczania </a:t>
            </a:r>
            <a:br>
              <a:rPr lang="pl-PL" u="sng" dirty="0" smtClean="0">
                <a:solidFill>
                  <a:schemeClr val="tx2">
                    <a:lumMod val="75000"/>
                  </a:schemeClr>
                </a:solidFill>
                <a:latin typeface="TitilliumText25L"/>
              </a:rPr>
            </a:br>
            <a:r>
              <a:rPr lang="pl-PL" u="sng" dirty="0" smtClean="0">
                <a:solidFill>
                  <a:schemeClr val="tx2">
                    <a:lumMod val="75000"/>
                  </a:schemeClr>
                </a:solidFill>
                <a:latin typeface="TitilliumText25L"/>
              </a:rPr>
              <a:t>i kontroli projektu oraz po jego zakończeniu, w tym w okresie trwałości projektu. </a:t>
            </a:r>
          </a:p>
          <a:p>
            <a:pPr>
              <a:buFont typeface="Arial" charset="0"/>
              <a:buNone/>
            </a:pPr>
            <a:endParaRPr lang="pl-PL" dirty="0" smtClean="0">
              <a:solidFill>
                <a:schemeClr val="tx2">
                  <a:lumMod val="75000"/>
                </a:schemeClr>
              </a:solidFill>
              <a:latin typeface="TitilliumText25L"/>
            </a:endParaRPr>
          </a:p>
          <a:p>
            <a:pPr algn="just">
              <a:buFont typeface="Arial" charset="0"/>
              <a:buNone/>
            </a:pPr>
            <a:r>
              <a:rPr lang="pl-PL" b="1" dirty="0" smtClean="0">
                <a:solidFill>
                  <a:schemeClr val="tx2">
                    <a:lumMod val="75000"/>
                  </a:schemeClr>
                </a:solidFill>
                <a:latin typeface="TitilliumText25L"/>
              </a:rPr>
              <a:t>Wydatkiem kwalifikowalnym </a:t>
            </a:r>
            <a:r>
              <a:rPr lang="pl-PL" dirty="0" smtClean="0">
                <a:solidFill>
                  <a:schemeClr val="tx2">
                    <a:lumMod val="75000"/>
                  </a:schemeClr>
                </a:solidFill>
                <a:latin typeface="TitilliumText25L"/>
              </a:rPr>
              <a:t>jest wydatek spełniający łącznie następujące warunki:</a:t>
            </a:r>
          </a:p>
          <a:p>
            <a:pPr algn="just">
              <a:buFont typeface="Wingdings" pitchFamily="2" charset="2"/>
              <a:buChar char="Ø"/>
            </a:pPr>
            <a:r>
              <a:rPr lang="pl-PL" dirty="0" smtClean="0">
                <a:solidFill>
                  <a:schemeClr val="tx2">
                    <a:lumMod val="75000"/>
                  </a:schemeClr>
                </a:solidFill>
                <a:latin typeface="TitilliumText25L"/>
              </a:rPr>
              <a:t> został </a:t>
            </a:r>
            <a:r>
              <a:rPr lang="pl-PL" u="sng" dirty="0">
                <a:solidFill>
                  <a:schemeClr val="tx2">
                    <a:lumMod val="75000"/>
                  </a:schemeClr>
                </a:solidFill>
                <a:latin typeface="TitilliumText25L"/>
              </a:rPr>
              <a:t>faktycznie poniesiony w okresie </a:t>
            </a:r>
            <a:r>
              <a:rPr lang="pl-PL" u="sng" dirty="0" err="1" smtClean="0">
                <a:solidFill>
                  <a:schemeClr val="tx2">
                    <a:lumMod val="75000"/>
                  </a:schemeClr>
                </a:solidFill>
                <a:latin typeface="TitilliumText25L"/>
              </a:rPr>
              <a:t>kwalifikowalności</a:t>
            </a:r>
            <a:r>
              <a:rPr lang="pl-PL" dirty="0" smtClean="0">
                <a:solidFill>
                  <a:schemeClr val="tx2">
                    <a:lumMod val="75000"/>
                  </a:schemeClr>
                </a:solidFill>
                <a:latin typeface="TitilliumText25L"/>
              </a:rPr>
              <a:t> wydatków wskazanym </a:t>
            </a:r>
            <a:r>
              <a:rPr lang="pl-PL" dirty="0">
                <a:solidFill>
                  <a:schemeClr val="tx2">
                    <a:lumMod val="75000"/>
                  </a:schemeClr>
                </a:solidFill>
                <a:latin typeface="TitilliumText25L"/>
              </a:rPr>
              <a:t>we wniosku o dofinansowanie (pod pojęciem wydatku faktycznie poniesionego należy rozumieć wydatek poniesiony w znaczeniu kasowym, </a:t>
            </a:r>
            <a:r>
              <a:rPr lang="pl-PL" dirty="0" smtClean="0">
                <a:solidFill>
                  <a:schemeClr val="tx2">
                    <a:lumMod val="75000"/>
                  </a:schemeClr>
                </a:solidFill>
                <a:latin typeface="TitilliumText25L"/>
              </a:rPr>
              <a:t>tj. stanowiący rozchód </a:t>
            </a:r>
            <a:r>
              <a:rPr lang="pl-PL" dirty="0">
                <a:solidFill>
                  <a:schemeClr val="tx2">
                    <a:lumMod val="75000"/>
                  </a:schemeClr>
                </a:solidFill>
                <a:latin typeface="TitilliumText25L"/>
              </a:rPr>
              <a:t>środków pieniężnych z kasy lub rachunku bankowego beneficjenta (z wyjątkami: np. kompensata),</a:t>
            </a:r>
          </a:p>
          <a:p>
            <a:pPr algn="just">
              <a:buFont typeface="Wingdings" pitchFamily="2" charset="2"/>
              <a:buChar char="Ø"/>
            </a:pPr>
            <a:r>
              <a:rPr lang="pl-PL" dirty="0" smtClean="0">
                <a:solidFill>
                  <a:schemeClr val="tx2">
                    <a:lumMod val="75000"/>
                  </a:schemeClr>
                </a:solidFill>
                <a:latin typeface="TitilliumText25L"/>
              </a:rPr>
              <a:t> jest </a:t>
            </a:r>
            <a:r>
              <a:rPr lang="pl-PL" u="sng" dirty="0" smtClean="0">
                <a:solidFill>
                  <a:schemeClr val="tx2">
                    <a:lumMod val="75000"/>
                  </a:schemeClr>
                </a:solidFill>
                <a:latin typeface="TitilliumText25L"/>
              </a:rPr>
              <a:t>zgodny z obowiązującymi przepisami prawa unijnego oraz prawa krajowego</a:t>
            </a:r>
            <a:r>
              <a:rPr lang="pl-PL" dirty="0" smtClean="0">
                <a:solidFill>
                  <a:schemeClr val="tx2">
                    <a:lumMod val="75000"/>
                  </a:schemeClr>
                </a:solidFill>
                <a:latin typeface="TitilliumText25L"/>
              </a:rPr>
              <a:t>, w tym przepisami regulującymi udzielanie pomocy publicznej, </a:t>
            </a:r>
          </a:p>
        </p:txBody>
      </p:sp>
      <p:pic>
        <p:nvPicPr>
          <p:cNvPr id="18" name="Obraz 8"/>
          <p:cNvPicPr>
            <a:picLocks noChangeAspect="1"/>
          </p:cNvPicPr>
          <p:nvPr/>
        </p:nvPicPr>
        <p:blipFill>
          <a:blip r:embed="rId7" cstate="print"/>
          <a:srcRect/>
          <a:stretch>
            <a:fillRect/>
          </a:stretch>
        </p:blipFill>
        <p:spPr bwMode="auto">
          <a:xfrm>
            <a:off x="6852066" y="195486"/>
            <a:ext cx="1762095" cy="1370072"/>
          </a:xfrm>
          <a:prstGeom prst="rect">
            <a:avLst/>
          </a:prstGeom>
          <a:noFill/>
          <a:ln w="9525">
            <a:noFill/>
            <a:miter lim="800000"/>
            <a:headEnd/>
            <a:tailEnd/>
          </a:ln>
        </p:spPr>
      </p:pic>
      <p:sp>
        <p:nvSpPr>
          <p:cNvPr id="17" name="Prostokąt 16"/>
          <p:cNvSpPr/>
          <p:nvPr/>
        </p:nvSpPr>
        <p:spPr>
          <a:xfrm>
            <a:off x="1664898" y="691479"/>
            <a:ext cx="4923910" cy="830997"/>
          </a:xfrm>
          <a:prstGeom prst="rect">
            <a:avLst/>
          </a:prstGeom>
        </p:spPr>
        <p:txBody>
          <a:bodyPr wrap="square">
            <a:spAutoFit/>
          </a:bodyPr>
          <a:lstStyle/>
          <a:p>
            <a:r>
              <a:rPr lang="pl-PL" sz="2400" b="1" dirty="0" smtClean="0">
                <a:solidFill>
                  <a:schemeClr val="tx2">
                    <a:lumMod val="75000"/>
                  </a:schemeClr>
                </a:solidFill>
                <a:latin typeface="TitilliumText25L"/>
              </a:rPr>
              <a:t>Zasady kwalifikowalności wydatków</a:t>
            </a:r>
            <a:endParaRPr lang="pl-PL" sz="2400" dirty="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581114" y="2095501"/>
            <a:ext cx="8238145" cy="3970318"/>
          </a:xfrm>
          <a:prstGeom prst="rect">
            <a:avLst/>
          </a:prstGeom>
        </p:spPr>
        <p:txBody>
          <a:bodyPr wrap="square">
            <a:spAutoFit/>
          </a:bodyPr>
          <a:lstStyle/>
          <a:p>
            <a:pPr lvl="0" algn="just">
              <a:buFont typeface="Wingdings" pitchFamily="2" charset="2"/>
              <a:buChar char="Ø"/>
            </a:pPr>
            <a:r>
              <a:rPr lang="pl-PL" dirty="0" smtClean="0">
                <a:solidFill>
                  <a:schemeClr val="tx2">
                    <a:lumMod val="75000"/>
                  </a:schemeClr>
                </a:solidFill>
                <a:latin typeface="TitilliumText25L"/>
              </a:rPr>
              <a:t> jest zgodny z </a:t>
            </a:r>
            <a:r>
              <a:rPr lang="pl-PL" u="sng" dirty="0" smtClean="0">
                <a:solidFill>
                  <a:schemeClr val="tx2">
                    <a:lumMod val="75000"/>
                  </a:schemeClr>
                </a:solidFill>
                <a:latin typeface="TitilliumText25L"/>
              </a:rPr>
              <a:t>RPO WZ, SOOP, niniejszym regulaminem </a:t>
            </a:r>
            <a:r>
              <a:rPr lang="pl-PL" dirty="0" smtClean="0">
                <a:solidFill>
                  <a:schemeClr val="tx2">
                    <a:lumMod val="75000"/>
                  </a:schemeClr>
                </a:solidFill>
                <a:latin typeface="TitilliumText25L"/>
              </a:rPr>
              <a:t>oraz innymi dokumentami, do których stosowania zobowiązał się wnioskodawca/beneficjent, </a:t>
            </a:r>
          </a:p>
          <a:p>
            <a:pPr algn="just">
              <a:buFont typeface="Wingdings" pitchFamily="2" charset="2"/>
              <a:buChar char="Ø"/>
            </a:pPr>
            <a:r>
              <a:rPr lang="pl-PL" dirty="0" smtClean="0">
                <a:solidFill>
                  <a:schemeClr val="tx2">
                    <a:lumMod val="75000"/>
                  </a:schemeClr>
                </a:solidFill>
                <a:latin typeface="TitilliumText25L"/>
              </a:rPr>
              <a:t> został </a:t>
            </a:r>
            <a:r>
              <a:rPr lang="pl-PL" u="sng" dirty="0" smtClean="0">
                <a:solidFill>
                  <a:schemeClr val="tx2">
                    <a:lumMod val="75000"/>
                  </a:schemeClr>
                </a:solidFill>
                <a:latin typeface="TitilliumText25L"/>
              </a:rPr>
              <a:t>uwzględniony w budżecie projektu</a:t>
            </a:r>
            <a:r>
              <a:rPr lang="pl-PL" dirty="0" smtClean="0">
                <a:solidFill>
                  <a:schemeClr val="tx2">
                    <a:lumMod val="75000"/>
                  </a:schemeClr>
                </a:solidFill>
                <a:latin typeface="TitilliumText25L"/>
              </a:rPr>
              <a:t> zawartym we wniosku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o dofinansowanie,</a:t>
            </a:r>
          </a:p>
          <a:p>
            <a:pPr algn="just">
              <a:buFont typeface="Wingdings" pitchFamily="2" charset="2"/>
              <a:buChar char="Ø"/>
            </a:pPr>
            <a:r>
              <a:rPr lang="pl-PL" dirty="0" smtClean="0">
                <a:solidFill>
                  <a:schemeClr val="tx2">
                    <a:lumMod val="75000"/>
                  </a:schemeClr>
                </a:solidFill>
                <a:latin typeface="TitilliumText25L"/>
              </a:rPr>
              <a:t> został poniesiony </a:t>
            </a:r>
            <a:r>
              <a:rPr lang="pl-PL" u="sng" dirty="0" smtClean="0">
                <a:solidFill>
                  <a:schemeClr val="tx2">
                    <a:lumMod val="75000"/>
                  </a:schemeClr>
                </a:solidFill>
                <a:latin typeface="TitilliumText25L"/>
              </a:rPr>
              <a:t>zgodnie z postanowieniami umowy o dofinansowanie</a:t>
            </a:r>
            <a:r>
              <a:rPr lang="pl-PL" dirty="0" smtClean="0">
                <a:solidFill>
                  <a:schemeClr val="tx2">
                    <a:lumMod val="75000"/>
                  </a:schemeClr>
                </a:solidFill>
                <a:latin typeface="TitilliumText25L"/>
              </a:rPr>
              <a:t>,</a:t>
            </a:r>
          </a:p>
          <a:p>
            <a:pPr algn="just">
              <a:buFont typeface="Wingdings" pitchFamily="2" charset="2"/>
              <a:buChar char="Ø"/>
            </a:pPr>
            <a:r>
              <a:rPr lang="pl-PL" dirty="0" smtClean="0">
                <a:solidFill>
                  <a:schemeClr val="tx2">
                    <a:lumMod val="75000"/>
                  </a:schemeClr>
                </a:solidFill>
                <a:latin typeface="TitilliumText25L"/>
              </a:rPr>
              <a:t> jest </a:t>
            </a:r>
            <a:r>
              <a:rPr lang="pl-PL" u="sng" dirty="0" smtClean="0">
                <a:solidFill>
                  <a:schemeClr val="tx2">
                    <a:lumMod val="75000"/>
                  </a:schemeClr>
                </a:solidFill>
                <a:latin typeface="TitilliumText25L"/>
              </a:rPr>
              <a:t>niezbędny do realizacji </a:t>
            </a:r>
            <a:r>
              <a:rPr lang="pl-PL" dirty="0" smtClean="0">
                <a:solidFill>
                  <a:schemeClr val="tx2">
                    <a:lumMod val="75000"/>
                  </a:schemeClr>
                </a:solidFill>
                <a:latin typeface="TitilliumText25L"/>
              </a:rPr>
              <a:t>celów projektu i został poniesiony w związku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z realizacją projektu,</a:t>
            </a:r>
          </a:p>
          <a:p>
            <a:pPr algn="just">
              <a:buFont typeface="Wingdings" pitchFamily="2" charset="2"/>
              <a:buChar char="Ø"/>
            </a:pPr>
            <a:r>
              <a:rPr lang="pl-PL" dirty="0" smtClean="0">
                <a:solidFill>
                  <a:schemeClr val="tx2">
                    <a:lumMod val="75000"/>
                  </a:schemeClr>
                </a:solidFill>
                <a:latin typeface="TitilliumText25L"/>
              </a:rPr>
              <a:t> został dokonany w sposób </a:t>
            </a:r>
            <a:r>
              <a:rPr lang="pl-PL" u="sng" dirty="0" smtClean="0">
                <a:solidFill>
                  <a:schemeClr val="tx2">
                    <a:lumMod val="75000"/>
                  </a:schemeClr>
                </a:solidFill>
                <a:latin typeface="TitilliumText25L"/>
              </a:rPr>
              <a:t>przejrzysty, racjonalny, efektywny i oszczędny</a:t>
            </a:r>
            <a:r>
              <a:rPr lang="pl-PL" dirty="0" smtClean="0">
                <a:solidFill>
                  <a:schemeClr val="tx2">
                    <a:lumMod val="75000"/>
                  </a:schemeClr>
                </a:solidFill>
                <a:latin typeface="TitilliumText25L"/>
              </a:rPr>
              <a:t>,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z zachowaniem zasad </a:t>
            </a:r>
            <a:r>
              <a:rPr lang="pl-PL" u="sng" dirty="0" smtClean="0">
                <a:solidFill>
                  <a:schemeClr val="tx2">
                    <a:lumMod val="75000"/>
                  </a:schemeClr>
                </a:solidFill>
                <a:latin typeface="TitilliumText25L"/>
              </a:rPr>
              <a:t>uzyskiwania najlepszych efektów z danych nakładów</a:t>
            </a:r>
            <a:r>
              <a:rPr lang="pl-PL" dirty="0" smtClean="0">
                <a:solidFill>
                  <a:schemeClr val="tx2">
                    <a:lumMod val="75000"/>
                  </a:schemeClr>
                </a:solidFill>
                <a:latin typeface="TitilliumText25L"/>
              </a:rPr>
              <a:t>,</a:t>
            </a:r>
          </a:p>
          <a:p>
            <a:pPr algn="just">
              <a:buFont typeface="Wingdings" pitchFamily="2" charset="2"/>
              <a:buChar char="Ø"/>
            </a:pPr>
            <a:r>
              <a:rPr lang="pl-PL" dirty="0" smtClean="0">
                <a:solidFill>
                  <a:schemeClr val="tx2">
                    <a:lumMod val="75000"/>
                  </a:schemeClr>
                </a:solidFill>
                <a:latin typeface="TitilliumText25L"/>
              </a:rPr>
              <a:t> został </a:t>
            </a:r>
            <a:r>
              <a:rPr lang="pl-PL" u="sng" dirty="0" smtClean="0">
                <a:solidFill>
                  <a:schemeClr val="tx2">
                    <a:lumMod val="75000"/>
                  </a:schemeClr>
                </a:solidFill>
                <a:latin typeface="TitilliumText25L"/>
              </a:rPr>
              <a:t>należycie udokumentowany</a:t>
            </a:r>
            <a:r>
              <a:rPr lang="pl-PL" dirty="0" smtClean="0">
                <a:solidFill>
                  <a:schemeClr val="tx2">
                    <a:lumMod val="75000"/>
                  </a:schemeClr>
                </a:solidFill>
                <a:latin typeface="TitilliumText25L"/>
              </a:rPr>
              <a:t>, tj. zgodnie z wymogami IZ RPO WZ,</a:t>
            </a:r>
          </a:p>
          <a:p>
            <a:pPr algn="just">
              <a:buFont typeface="Wingdings" pitchFamily="2" charset="2"/>
              <a:buChar char="Ø"/>
            </a:pPr>
            <a:r>
              <a:rPr lang="pl-PL" dirty="0" smtClean="0">
                <a:solidFill>
                  <a:schemeClr val="tx2">
                    <a:lumMod val="75000"/>
                  </a:schemeClr>
                </a:solidFill>
                <a:latin typeface="TitilliumText25L"/>
              </a:rPr>
              <a:t> został wykazany we wniosku o płatność,</a:t>
            </a:r>
          </a:p>
          <a:p>
            <a:pPr algn="just">
              <a:buFont typeface="Wingdings" pitchFamily="2" charset="2"/>
              <a:buChar char="Ø"/>
            </a:pPr>
            <a:r>
              <a:rPr lang="pl-PL" dirty="0" smtClean="0">
                <a:solidFill>
                  <a:schemeClr val="tx2">
                    <a:lumMod val="75000"/>
                  </a:schemeClr>
                </a:solidFill>
                <a:latin typeface="TitilliumText25L"/>
              </a:rPr>
              <a:t> dotyczy </a:t>
            </a:r>
            <a:r>
              <a:rPr lang="pl-PL" u="sng" dirty="0" smtClean="0">
                <a:solidFill>
                  <a:schemeClr val="tx2">
                    <a:lumMod val="75000"/>
                  </a:schemeClr>
                </a:solidFill>
                <a:latin typeface="TitilliumText25L"/>
              </a:rPr>
              <a:t>towarów dostarczonych/usług wykonanych/robót zrealizowanych </a:t>
            </a:r>
            <a:r>
              <a:rPr lang="pl-PL" dirty="0" smtClean="0">
                <a:solidFill>
                  <a:schemeClr val="tx2">
                    <a:lumMod val="75000"/>
                  </a:schemeClr>
                </a:solidFill>
                <a:latin typeface="TitilliumText25L"/>
              </a:rPr>
              <a:t>oraz </a:t>
            </a:r>
            <a:r>
              <a:rPr lang="pl-PL" u="sng" dirty="0" smtClean="0">
                <a:solidFill>
                  <a:schemeClr val="tx2">
                    <a:lumMod val="75000"/>
                  </a:schemeClr>
                </a:solidFill>
                <a:latin typeface="TitilliumText25L"/>
              </a:rPr>
              <a:t>zaliczek zapłaconych</a:t>
            </a:r>
            <a:r>
              <a:rPr lang="pl-PL" dirty="0" smtClean="0">
                <a:solidFill>
                  <a:schemeClr val="tx2">
                    <a:lumMod val="75000"/>
                  </a:schemeClr>
                </a:solidFill>
                <a:latin typeface="TitilliumText25L"/>
              </a:rPr>
              <a:t> na rzecz wykonawców.</a:t>
            </a:r>
          </a:p>
        </p:txBody>
      </p:sp>
      <p:pic>
        <p:nvPicPr>
          <p:cNvPr id="18" name="Obraz 8"/>
          <p:cNvPicPr>
            <a:picLocks noChangeAspect="1"/>
          </p:cNvPicPr>
          <p:nvPr/>
        </p:nvPicPr>
        <p:blipFill>
          <a:blip r:embed="rId7" cstate="print"/>
          <a:srcRect/>
          <a:stretch>
            <a:fillRect/>
          </a:stretch>
        </p:blipFill>
        <p:spPr bwMode="auto">
          <a:xfrm>
            <a:off x="6852066" y="195486"/>
            <a:ext cx="1762095" cy="1370072"/>
          </a:xfrm>
          <a:prstGeom prst="rect">
            <a:avLst/>
          </a:prstGeom>
          <a:noFill/>
          <a:ln w="9525">
            <a:noFill/>
            <a:miter lim="800000"/>
            <a:headEnd/>
            <a:tailEnd/>
          </a:ln>
        </p:spPr>
      </p:pic>
      <p:sp>
        <p:nvSpPr>
          <p:cNvPr id="17" name="Prostokąt 16"/>
          <p:cNvSpPr/>
          <p:nvPr/>
        </p:nvSpPr>
        <p:spPr>
          <a:xfrm>
            <a:off x="1708997" y="708732"/>
            <a:ext cx="4862558" cy="830997"/>
          </a:xfrm>
          <a:prstGeom prst="rect">
            <a:avLst/>
          </a:prstGeom>
        </p:spPr>
        <p:txBody>
          <a:bodyPr wrap="square">
            <a:spAutoFit/>
          </a:bodyPr>
          <a:lstStyle/>
          <a:p>
            <a:r>
              <a:rPr lang="pl-PL" sz="2400" b="1" dirty="0" smtClean="0">
                <a:solidFill>
                  <a:schemeClr val="tx2">
                    <a:lumMod val="75000"/>
                  </a:schemeClr>
                </a:solidFill>
                <a:latin typeface="TitilliumText25L"/>
              </a:rPr>
              <a:t>Zasady kwalifikowalności wydatków</a:t>
            </a:r>
            <a:endParaRPr lang="pl-PL" sz="2400" dirty="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6553"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722" y="30435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pic>
        <p:nvPicPr>
          <p:cNvPr id="18" name="Obraz 8"/>
          <p:cNvPicPr>
            <a:picLocks noChangeAspect="1"/>
          </p:cNvPicPr>
          <p:nvPr/>
        </p:nvPicPr>
        <p:blipFill>
          <a:blip r:embed="rId7" cstate="print"/>
          <a:srcRect/>
          <a:stretch>
            <a:fillRect/>
          </a:stretch>
        </p:blipFill>
        <p:spPr bwMode="auto">
          <a:xfrm>
            <a:off x="7381905" y="169849"/>
            <a:ext cx="1762095" cy="1370072"/>
          </a:xfrm>
          <a:prstGeom prst="rect">
            <a:avLst/>
          </a:prstGeom>
          <a:noFill/>
          <a:ln w="9525">
            <a:noFill/>
            <a:miter lim="800000"/>
            <a:headEnd/>
            <a:tailEnd/>
          </a:ln>
        </p:spPr>
      </p:pic>
      <p:sp>
        <p:nvSpPr>
          <p:cNvPr id="19" name="Prostokąt 18"/>
          <p:cNvSpPr/>
          <p:nvPr/>
        </p:nvSpPr>
        <p:spPr>
          <a:xfrm>
            <a:off x="1685940" y="355641"/>
            <a:ext cx="4818378" cy="769441"/>
          </a:xfrm>
          <a:prstGeom prst="rect">
            <a:avLst/>
          </a:prstGeom>
        </p:spPr>
        <p:txBody>
          <a:bodyPr wrap="square">
            <a:spAutoFit/>
          </a:bodyPr>
          <a:lstStyle/>
          <a:p>
            <a:pPr marL="0" lvl="1" indent="-342900">
              <a:buFont typeface="Arial" charset="0"/>
              <a:buNone/>
              <a:defRPr/>
            </a:pPr>
            <a:r>
              <a:rPr lang="pl-PL" sz="2200" b="1" dirty="0" smtClean="0">
                <a:solidFill>
                  <a:schemeClr val="tx2">
                    <a:lumMod val="75000"/>
                  </a:schemeClr>
                </a:solidFill>
                <a:latin typeface="TitilliumText25L"/>
              </a:rPr>
              <a:t>Zamknięty katalog wydatków </a:t>
            </a:r>
            <a:r>
              <a:rPr lang="pl-PL" sz="2200" b="1" dirty="0" err="1" smtClean="0">
                <a:solidFill>
                  <a:schemeClr val="tx2">
                    <a:lumMod val="75000"/>
                  </a:schemeClr>
                </a:solidFill>
                <a:latin typeface="TitilliumText25L"/>
              </a:rPr>
              <a:t>kwalifikowalnych</a:t>
            </a:r>
            <a:endParaRPr lang="pl-PL" sz="2200" b="1" dirty="0" smtClean="0">
              <a:solidFill>
                <a:schemeClr val="tx2">
                  <a:lumMod val="75000"/>
                </a:schemeClr>
              </a:solidFill>
              <a:latin typeface="TitilliumText25L"/>
            </a:endParaRPr>
          </a:p>
        </p:txBody>
      </p:sp>
      <p:sp>
        <p:nvSpPr>
          <p:cNvPr id="20" name="Prostokąt 19"/>
          <p:cNvSpPr/>
          <p:nvPr/>
        </p:nvSpPr>
        <p:spPr>
          <a:xfrm>
            <a:off x="472422" y="2003213"/>
            <a:ext cx="8332150" cy="3785652"/>
          </a:xfrm>
          <a:prstGeom prst="rect">
            <a:avLst/>
          </a:prstGeom>
        </p:spPr>
        <p:txBody>
          <a:bodyPr wrap="square">
            <a:spAutoFit/>
          </a:bodyPr>
          <a:lstStyle/>
          <a:p>
            <a:pPr marL="800100" lvl="1" indent="-342900" algn="just">
              <a:buFont typeface="Wingdings" pitchFamily="2" charset="2"/>
              <a:buChar char="Ø"/>
              <a:defRPr/>
            </a:pPr>
            <a:r>
              <a:rPr lang="pl-PL" sz="2000" b="1" dirty="0" smtClean="0">
                <a:solidFill>
                  <a:schemeClr val="tx2">
                    <a:lumMod val="75000"/>
                  </a:schemeClr>
                </a:solidFill>
                <a:latin typeface="TitilliumText25L"/>
              </a:rPr>
              <a:t>nabycie nieruchomości niezabudowanej i/lub nabycie nieruchomości zabudowanej </a:t>
            </a:r>
            <a:r>
              <a:rPr lang="pl-PL" sz="2000" dirty="0" smtClean="0">
                <a:solidFill>
                  <a:schemeClr val="tx2">
                    <a:lumMod val="75000"/>
                  </a:schemeClr>
                </a:solidFill>
                <a:latin typeface="TitilliumText25L"/>
              </a:rPr>
              <a:t>- w tym prawa użytkowania wieczystego, pod warunkiem że stanowią nie </a:t>
            </a:r>
            <a:r>
              <a:rPr lang="pl-PL" sz="2000" u="sng" dirty="0" smtClean="0">
                <a:solidFill>
                  <a:schemeClr val="tx2">
                    <a:lumMod val="75000"/>
                  </a:schemeClr>
                </a:solidFill>
                <a:latin typeface="TitilliumText25L"/>
              </a:rPr>
              <a:t>więcej niż 10 % całkowitych wydatków kwalifikowalnych</a:t>
            </a:r>
            <a:r>
              <a:rPr lang="pl-PL" sz="2000" dirty="0" smtClean="0">
                <a:solidFill>
                  <a:schemeClr val="tx2">
                    <a:lumMod val="75000"/>
                  </a:schemeClr>
                </a:solidFill>
                <a:latin typeface="TitilliumText25L"/>
              </a:rPr>
              <a:t> projektu (w przypadku terenów poprzemysłowych i terenów opuszczonych, </a:t>
            </a:r>
            <a:r>
              <a:rPr lang="pl-PL" sz="2000" u="sng" dirty="0" smtClean="0">
                <a:solidFill>
                  <a:schemeClr val="tx2">
                    <a:lumMod val="75000"/>
                  </a:schemeClr>
                </a:solidFill>
                <a:latin typeface="TitilliumText25L"/>
              </a:rPr>
              <a:t>na których znajdują się budynki</a:t>
            </a:r>
            <a:r>
              <a:rPr lang="pl-PL" sz="2000" dirty="0" smtClean="0">
                <a:solidFill>
                  <a:schemeClr val="tx2">
                    <a:lumMod val="75000"/>
                  </a:schemeClr>
                </a:solidFill>
                <a:latin typeface="TitilliumText25L"/>
              </a:rPr>
              <a:t> limit ten wynosi 15%),</a:t>
            </a:r>
          </a:p>
          <a:p>
            <a:pPr marL="800100" lvl="1" indent="-342900" algn="just">
              <a:buFont typeface="Wingdings" pitchFamily="2" charset="2"/>
              <a:buChar char="Ø"/>
              <a:defRPr/>
            </a:pPr>
            <a:endParaRPr lang="pl-PL" sz="2000" dirty="0" smtClean="0">
              <a:solidFill>
                <a:schemeClr val="tx2">
                  <a:lumMod val="75000"/>
                </a:schemeClr>
              </a:solidFill>
              <a:latin typeface="TitilliumText25L"/>
            </a:endParaRPr>
          </a:p>
          <a:p>
            <a:pPr marL="800100" lvl="1" indent="-342900" algn="just">
              <a:buFont typeface="Wingdings" pitchFamily="2" charset="2"/>
              <a:buChar char="Ø"/>
              <a:defRPr/>
            </a:pPr>
            <a:r>
              <a:rPr lang="pl-PL" sz="2000" b="1" dirty="0" smtClean="0">
                <a:solidFill>
                  <a:schemeClr val="tx2">
                    <a:lumMod val="75000"/>
                  </a:schemeClr>
                </a:solidFill>
                <a:latin typeface="TitilliumText25L"/>
              </a:rPr>
              <a:t>nabycie środków trwałych,</a:t>
            </a:r>
          </a:p>
          <a:p>
            <a:pPr marL="800100" lvl="1" indent="-342900" algn="just">
              <a:buFont typeface="Wingdings" pitchFamily="2" charset="2"/>
              <a:buChar char="Ø"/>
              <a:defRPr/>
            </a:pPr>
            <a:endParaRPr lang="pl-PL" sz="2000" dirty="0" smtClean="0">
              <a:solidFill>
                <a:schemeClr val="tx2">
                  <a:lumMod val="75000"/>
                </a:schemeClr>
              </a:solidFill>
              <a:latin typeface="TitilliumText25L"/>
            </a:endParaRPr>
          </a:p>
          <a:p>
            <a:pPr marL="800100" lvl="1" indent="-342900" algn="just">
              <a:buFont typeface="Wingdings" pitchFamily="2" charset="2"/>
              <a:buChar char="Ø"/>
              <a:defRPr/>
            </a:pPr>
            <a:r>
              <a:rPr lang="pl-PL" sz="2000" b="1" dirty="0" smtClean="0">
                <a:solidFill>
                  <a:schemeClr val="tx2">
                    <a:lumMod val="75000"/>
                  </a:schemeClr>
                </a:solidFill>
                <a:latin typeface="TitilliumText25L"/>
              </a:rPr>
              <a:t>zakup robót i materiałów budowlanych</a:t>
            </a:r>
            <a:r>
              <a:rPr lang="pl-PL" sz="2000" dirty="0" smtClean="0">
                <a:solidFill>
                  <a:schemeClr val="tx2">
                    <a:lumMod val="75000"/>
                  </a:schemeClr>
                </a:solidFill>
                <a:latin typeface="TitilliumText25L"/>
              </a:rPr>
              <a:t>, pod warunkiem że stanowią </a:t>
            </a:r>
            <a:r>
              <a:rPr lang="pl-PL" sz="2000" u="sng" dirty="0" smtClean="0">
                <a:solidFill>
                  <a:schemeClr val="tx2">
                    <a:lumMod val="75000"/>
                  </a:schemeClr>
                </a:solidFill>
                <a:latin typeface="TitilliumText25L"/>
              </a:rPr>
              <a:t>nie więcej niż 50% całkowitych wydatków kwalifikowalnych projektu </a:t>
            </a:r>
            <a:r>
              <a:rPr lang="pl-PL" sz="2000" dirty="0" smtClean="0">
                <a:solidFill>
                  <a:schemeClr val="tx2">
                    <a:lumMod val="75000"/>
                  </a:schemeClr>
                </a:solidFill>
                <a:latin typeface="TitilliumText25L"/>
              </a:rPr>
              <a:t>,</a:t>
            </a: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085" y="415449"/>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322071" y="2185854"/>
            <a:ext cx="8485974" cy="3170099"/>
          </a:xfrm>
          <a:prstGeom prst="rect">
            <a:avLst/>
          </a:prstGeom>
        </p:spPr>
        <p:txBody>
          <a:bodyPr wrap="square">
            <a:spAutoFit/>
          </a:bodyPr>
          <a:lstStyle/>
          <a:p>
            <a:pPr marL="800100" lvl="1" indent="-342900" algn="just">
              <a:buFont typeface="Wingdings" pitchFamily="2" charset="2"/>
              <a:buChar char="Ø"/>
            </a:pPr>
            <a:r>
              <a:rPr lang="pl-PL" sz="2000" b="1" dirty="0" smtClean="0">
                <a:solidFill>
                  <a:schemeClr val="tx2">
                    <a:lumMod val="75000"/>
                  </a:schemeClr>
                </a:solidFill>
                <a:latin typeface="TitilliumText25L"/>
              </a:rPr>
              <a:t>nabycie wartości niematerialnych i prawnych,</a:t>
            </a:r>
            <a:endParaRPr lang="pl-PL" sz="2000" dirty="0" smtClean="0">
              <a:solidFill>
                <a:schemeClr val="tx2">
                  <a:lumMod val="75000"/>
                </a:schemeClr>
              </a:solidFill>
              <a:latin typeface="TitilliumText25L"/>
            </a:endParaRPr>
          </a:p>
          <a:p>
            <a:pPr marL="800100" lvl="1" indent="-342900" algn="just">
              <a:buFont typeface="Wingdings" pitchFamily="2" charset="2"/>
              <a:buChar char="Ø"/>
            </a:pPr>
            <a:endParaRPr lang="pl-PL" sz="2000" b="1" dirty="0" smtClean="0">
              <a:solidFill>
                <a:schemeClr val="tx2">
                  <a:lumMod val="75000"/>
                </a:schemeClr>
              </a:solidFill>
              <a:latin typeface="TitilliumText25L"/>
            </a:endParaRPr>
          </a:p>
          <a:p>
            <a:pPr marL="800100" lvl="1" indent="-342900" algn="just">
              <a:buFont typeface="Wingdings" pitchFamily="2" charset="2"/>
              <a:buChar char="Ø"/>
            </a:pPr>
            <a:r>
              <a:rPr lang="pl-PL" sz="2000" b="1" dirty="0" smtClean="0">
                <a:solidFill>
                  <a:schemeClr val="tx2">
                    <a:lumMod val="75000"/>
                  </a:schemeClr>
                </a:solidFill>
                <a:latin typeface="TitilliumText25L"/>
              </a:rPr>
              <a:t>dzierżawa/najem instalacji lub maszyn </a:t>
            </a:r>
            <a:r>
              <a:rPr lang="pl-PL" sz="2000" dirty="0" smtClean="0">
                <a:solidFill>
                  <a:schemeClr val="tx2">
                    <a:lumMod val="75000"/>
                  </a:schemeClr>
                </a:solidFill>
                <a:latin typeface="TitilliumText25L"/>
              </a:rPr>
              <a:t>dokonana na podstawie umowy </a:t>
            </a:r>
            <a:r>
              <a:rPr lang="pl-PL" sz="2000" u="sng" dirty="0" smtClean="0">
                <a:solidFill>
                  <a:schemeClr val="tx2">
                    <a:lumMod val="75000"/>
                  </a:schemeClr>
                </a:solidFill>
                <a:latin typeface="TitilliumText25L"/>
              </a:rPr>
              <a:t>leasingu finansowego</a:t>
            </a:r>
            <a:r>
              <a:rPr lang="pl-PL" sz="2000" dirty="0" smtClean="0">
                <a:solidFill>
                  <a:schemeClr val="tx2">
                    <a:lumMod val="75000"/>
                  </a:schemeClr>
                </a:solidFill>
                <a:latin typeface="TitilliumText25L"/>
              </a:rPr>
              <a:t> pod warunkiem obowiązkowego zakupu przez beneficjenta aktywów stanowiących przedmiot leasingu po wygaśnięciu umowy leasingu,</a:t>
            </a:r>
          </a:p>
          <a:p>
            <a:pPr marL="800100" lvl="1" indent="-342900" algn="just">
              <a:buFont typeface="Wingdings" pitchFamily="2" charset="2"/>
              <a:buChar char="Ø"/>
            </a:pPr>
            <a:endParaRPr lang="pl-PL" sz="2000" dirty="0" smtClean="0">
              <a:solidFill>
                <a:schemeClr val="tx2">
                  <a:lumMod val="75000"/>
                </a:schemeClr>
              </a:solidFill>
              <a:latin typeface="TitilliumText25L"/>
            </a:endParaRPr>
          </a:p>
          <a:p>
            <a:pPr marL="800100" lvl="1" indent="-342900" algn="just">
              <a:buFont typeface="Wingdings" pitchFamily="2" charset="2"/>
              <a:buChar char="Ø"/>
            </a:pPr>
            <a:r>
              <a:rPr lang="pl-PL" sz="2000" b="1" dirty="0" smtClean="0">
                <a:solidFill>
                  <a:schemeClr val="tx2">
                    <a:lumMod val="75000"/>
                  </a:schemeClr>
                </a:solidFill>
                <a:latin typeface="TitilliumText25L"/>
              </a:rPr>
              <a:t>zakup środków transportu </a:t>
            </a:r>
            <a:r>
              <a:rPr lang="pl-PL" sz="2000" dirty="0" smtClean="0">
                <a:solidFill>
                  <a:schemeClr val="tx2">
                    <a:lumMod val="75000"/>
                  </a:schemeClr>
                </a:solidFill>
                <a:latin typeface="TitilliumText25L"/>
              </a:rPr>
              <a:t>– ograniczony do rodzaju 743 (samochody specjalne) oraz podgrupy 76 (pozostały tabor bezszynowy) zgodnie z klasyfikacją środków trwałych.</a:t>
            </a:r>
          </a:p>
        </p:txBody>
      </p:sp>
      <p:pic>
        <p:nvPicPr>
          <p:cNvPr id="18"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
        <p:nvSpPr>
          <p:cNvPr id="19" name="Prostokąt 18"/>
          <p:cNvSpPr/>
          <p:nvPr/>
        </p:nvSpPr>
        <p:spPr>
          <a:xfrm>
            <a:off x="1651918" y="778173"/>
            <a:ext cx="4866830" cy="769441"/>
          </a:xfrm>
          <a:prstGeom prst="rect">
            <a:avLst/>
          </a:prstGeom>
        </p:spPr>
        <p:txBody>
          <a:bodyPr wrap="square">
            <a:spAutoFit/>
          </a:bodyPr>
          <a:lstStyle/>
          <a:p>
            <a:pPr marL="0" lvl="1" indent="-342900">
              <a:buFont typeface="Arial" charset="0"/>
              <a:buNone/>
            </a:pPr>
            <a:r>
              <a:rPr lang="pl-PL" sz="2200" b="1" dirty="0" smtClean="0">
                <a:solidFill>
                  <a:schemeClr val="tx2">
                    <a:lumMod val="75000"/>
                  </a:schemeClr>
                </a:solidFill>
                <a:latin typeface="TitilliumText25L"/>
              </a:rPr>
              <a:t>Zamknięty katalog wydatków </a:t>
            </a:r>
            <a:r>
              <a:rPr lang="pl-PL" sz="2200" b="1" dirty="0" err="1" smtClean="0">
                <a:solidFill>
                  <a:schemeClr val="tx2">
                    <a:lumMod val="75000"/>
                  </a:schemeClr>
                </a:solidFill>
                <a:latin typeface="TitilliumText25L"/>
              </a:rPr>
              <a:t>kwalifikowalnych</a:t>
            </a:r>
            <a:endParaRPr lang="pl-PL" sz="2200" b="1" dirty="0" smtClean="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007"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085" y="415449"/>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512749" y="1931349"/>
            <a:ext cx="8485974" cy="4247317"/>
          </a:xfrm>
          <a:prstGeom prst="rect">
            <a:avLst/>
          </a:prstGeom>
        </p:spPr>
        <p:txBody>
          <a:bodyPr wrap="square">
            <a:spAutoFit/>
          </a:bodyPr>
          <a:lstStyle/>
          <a:p>
            <a:pPr algn="just">
              <a:buFont typeface="Arial" charset="0"/>
              <a:buNone/>
            </a:pPr>
            <a:r>
              <a:rPr lang="pl-PL" b="1" dirty="0" smtClean="0">
                <a:solidFill>
                  <a:schemeClr val="tx2">
                    <a:lumMod val="75000"/>
                  </a:schemeClr>
                </a:solidFill>
                <a:latin typeface="TitilliumText25L"/>
              </a:rPr>
              <a:t>Wydatki niekwalifikowalne w ramach projektu w całości ponosi beneficjent. </a:t>
            </a:r>
          </a:p>
          <a:p>
            <a:pPr algn="just">
              <a:buFont typeface="Arial" charset="0"/>
              <a:buNone/>
            </a:pPr>
            <a:r>
              <a:rPr lang="pl-PL" dirty="0" smtClean="0">
                <a:solidFill>
                  <a:schemeClr val="tx2">
                    <a:lumMod val="75000"/>
                  </a:schemeClr>
                </a:solidFill>
                <a:latin typeface="TitilliumText25L"/>
              </a:rPr>
              <a:t>	</a:t>
            </a:r>
          </a:p>
          <a:p>
            <a:pPr algn="just"/>
            <a:r>
              <a:rPr lang="pl-PL" dirty="0" smtClean="0">
                <a:solidFill>
                  <a:schemeClr val="tx2">
                    <a:lumMod val="75000"/>
                  </a:schemeClr>
                </a:solidFill>
                <a:latin typeface="TitilliumText25L"/>
              </a:rPr>
              <a:t>Są to m.in.: </a:t>
            </a:r>
            <a:r>
              <a:rPr lang="pl-PL" b="1" dirty="0" smtClean="0">
                <a:solidFill>
                  <a:schemeClr val="tx2">
                    <a:lumMod val="75000"/>
                  </a:schemeClr>
                </a:solidFill>
                <a:latin typeface="TitilliumText25L"/>
              </a:rPr>
              <a:t>prowizje</a:t>
            </a:r>
            <a:r>
              <a:rPr lang="pl-PL" dirty="0" smtClean="0">
                <a:solidFill>
                  <a:schemeClr val="tx2">
                    <a:lumMod val="75000"/>
                  </a:schemeClr>
                </a:solidFill>
                <a:latin typeface="TitilliumText25L"/>
              </a:rPr>
              <a:t> pobierane w ramach operacji wymiany walut, </a:t>
            </a:r>
            <a:r>
              <a:rPr lang="pl-PL" b="1" dirty="0" smtClean="0">
                <a:solidFill>
                  <a:schemeClr val="tx2">
                    <a:lumMod val="75000"/>
                  </a:schemeClr>
                </a:solidFill>
                <a:latin typeface="TitilliumText25L"/>
              </a:rPr>
              <a:t>odsetki</a:t>
            </a:r>
            <a:r>
              <a:rPr lang="pl-PL" dirty="0" smtClean="0">
                <a:solidFill>
                  <a:schemeClr val="tx2">
                    <a:lumMod val="75000"/>
                  </a:schemeClr>
                </a:solidFill>
                <a:latin typeface="TitilliumText25L"/>
              </a:rPr>
              <a:t> od zadłużenia, </a:t>
            </a:r>
            <a:r>
              <a:rPr lang="pl-PL" b="1" dirty="0" smtClean="0">
                <a:solidFill>
                  <a:schemeClr val="tx2">
                    <a:lumMod val="75000"/>
                  </a:schemeClr>
                </a:solidFill>
                <a:latin typeface="TitilliumText25L"/>
              </a:rPr>
              <a:t>koszty pożyczki </a:t>
            </a:r>
            <a:r>
              <a:rPr lang="pl-PL" dirty="0" smtClean="0">
                <a:solidFill>
                  <a:schemeClr val="tx2">
                    <a:lumMod val="75000"/>
                  </a:schemeClr>
                </a:solidFill>
                <a:latin typeface="TitilliumText25L"/>
              </a:rPr>
              <a:t>lub kredytu zaciągniętego na prefinansowanie dotacji, kary i grzywny, </a:t>
            </a:r>
            <a:r>
              <a:rPr lang="pl-PL" b="1" dirty="0" smtClean="0">
                <a:solidFill>
                  <a:schemeClr val="tx2">
                    <a:lumMod val="75000"/>
                  </a:schemeClr>
                </a:solidFill>
                <a:latin typeface="TitilliumText25L"/>
              </a:rPr>
              <a:t>wkład niepieniężny</a:t>
            </a:r>
            <a:r>
              <a:rPr lang="pl-PL" dirty="0" smtClean="0">
                <a:solidFill>
                  <a:schemeClr val="tx2">
                    <a:lumMod val="75000"/>
                  </a:schemeClr>
                </a:solidFill>
                <a:latin typeface="TitilliumText25L"/>
              </a:rPr>
              <a:t>, rozliczenie notą obciążeniową zakupu środka trwałego będącego własnością beneficjenta lub prawa przysługującego beneficjentowi, koszty postępowania sądowego, </a:t>
            </a:r>
            <a:r>
              <a:rPr lang="pl-PL" b="1" dirty="0" smtClean="0">
                <a:solidFill>
                  <a:schemeClr val="tx2">
                    <a:lumMod val="75000"/>
                  </a:schemeClr>
                </a:solidFill>
                <a:latin typeface="TitilliumText25L"/>
              </a:rPr>
              <a:t>podatek VAT</a:t>
            </a:r>
            <a:r>
              <a:rPr lang="pl-PL" dirty="0" smtClean="0">
                <a:solidFill>
                  <a:schemeClr val="tx2">
                    <a:lumMod val="75000"/>
                  </a:schemeClr>
                </a:solidFill>
                <a:latin typeface="TitilliumText25L"/>
              </a:rPr>
              <a:t>, zakup lokali mieszkalnych, </a:t>
            </a:r>
            <a:r>
              <a:rPr lang="pl-PL" b="1" dirty="0" smtClean="0">
                <a:solidFill>
                  <a:schemeClr val="tx2">
                    <a:lumMod val="75000"/>
                  </a:schemeClr>
                </a:solidFill>
                <a:latin typeface="TitilliumText25L"/>
              </a:rPr>
              <a:t>transakcje dokonane w gotówce</a:t>
            </a:r>
            <a:r>
              <a:rPr lang="pl-PL" dirty="0" smtClean="0">
                <a:solidFill>
                  <a:schemeClr val="tx2">
                    <a:lumMod val="75000"/>
                  </a:schemeClr>
                </a:solidFill>
                <a:latin typeface="TitilliumText25L"/>
              </a:rPr>
              <a:t>, których wartość przekracza równowartość kwoty, o której mowa w art. 22 ustawy z dnia 2 lipca 2004 r. o swobodzie działalności gospodarczej, wydatki poniesione na przygotowanie i wypełnienie formularza wniosku o dofinansowanie projektu wraz z załącznikami, amortyzacja, </a:t>
            </a:r>
            <a:r>
              <a:rPr lang="pl-PL" b="1" dirty="0" smtClean="0">
                <a:solidFill>
                  <a:schemeClr val="tx2">
                    <a:lumMod val="75000"/>
                  </a:schemeClr>
                </a:solidFill>
                <a:latin typeface="TitilliumText25L"/>
              </a:rPr>
              <a:t>wydatki związane z promocją</a:t>
            </a:r>
            <a:r>
              <a:rPr lang="pl-PL" dirty="0" smtClean="0">
                <a:solidFill>
                  <a:schemeClr val="tx2">
                    <a:lumMod val="75000"/>
                  </a:schemeClr>
                </a:solidFill>
                <a:latin typeface="TitilliumText25L"/>
              </a:rPr>
              <a:t> projektu, </a:t>
            </a:r>
            <a:r>
              <a:rPr lang="pl-PL" b="1" dirty="0" smtClean="0">
                <a:solidFill>
                  <a:schemeClr val="tx2">
                    <a:lumMod val="75000"/>
                  </a:schemeClr>
                </a:solidFill>
                <a:latin typeface="TitilliumText25L"/>
              </a:rPr>
              <a:t>opłaty bankowe </a:t>
            </a:r>
            <a:r>
              <a:rPr lang="pl-PL" dirty="0" smtClean="0">
                <a:solidFill>
                  <a:schemeClr val="tx2">
                    <a:lumMod val="75000"/>
                  </a:schemeClr>
                </a:solidFill>
                <a:latin typeface="TitilliumText25L"/>
              </a:rPr>
              <a:t>związane z realizacją projektu, wydatek na zakup </a:t>
            </a:r>
            <a:r>
              <a:rPr lang="pl-PL" b="1" dirty="0" smtClean="0">
                <a:solidFill>
                  <a:schemeClr val="tx2">
                    <a:lumMod val="75000"/>
                  </a:schemeClr>
                </a:solidFill>
                <a:latin typeface="TitilliumText25L"/>
              </a:rPr>
              <a:t>usług doradczych </a:t>
            </a:r>
            <a:r>
              <a:rPr lang="pl-PL" dirty="0" smtClean="0">
                <a:solidFill>
                  <a:schemeClr val="tx2">
                    <a:lumMod val="75000"/>
                  </a:schemeClr>
                </a:solidFill>
                <a:latin typeface="TitilliumText25L"/>
              </a:rPr>
              <a:t>związanych z przygotowaniem i realizacją projektu, wydatek na zakup usług szkoleniowych.</a:t>
            </a:r>
          </a:p>
        </p:txBody>
      </p:sp>
      <p:pic>
        <p:nvPicPr>
          <p:cNvPr id="18"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
        <p:nvSpPr>
          <p:cNvPr id="19" name="Prostokąt 18"/>
          <p:cNvSpPr/>
          <p:nvPr/>
        </p:nvSpPr>
        <p:spPr>
          <a:xfrm>
            <a:off x="1833073" y="571139"/>
            <a:ext cx="4866830" cy="430887"/>
          </a:xfrm>
          <a:prstGeom prst="rect">
            <a:avLst/>
          </a:prstGeom>
        </p:spPr>
        <p:txBody>
          <a:bodyPr wrap="square">
            <a:spAutoFit/>
          </a:bodyPr>
          <a:lstStyle/>
          <a:p>
            <a:r>
              <a:rPr lang="pl-PL" sz="2200" b="1" dirty="0" smtClean="0">
                <a:solidFill>
                  <a:schemeClr val="tx2">
                    <a:lumMod val="75000"/>
                  </a:schemeClr>
                </a:solidFill>
                <a:latin typeface="TitilliumText25L"/>
              </a:rPr>
              <a:t>Wydatki niekwalifikowalne</a:t>
            </a:r>
            <a:endParaRPr lang="pl-PL" sz="2200" dirty="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Obraz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6425" y="0"/>
            <a:ext cx="3457575" cy="6858000"/>
          </a:xfrm>
          <a:prstGeom prst="rect">
            <a:avLst/>
          </a:prstGeom>
        </p:spPr>
      </p:pic>
      <p:pic>
        <p:nvPicPr>
          <p:cNvPr id="8" name="Obraz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6425" y="0"/>
            <a:ext cx="3457575" cy="6858000"/>
          </a:xfrm>
          <a:prstGeom prst="rect">
            <a:avLst/>
          </a:prstGeom>
        </p:spPr>
      </p:pic>
      <p:pic>
        <p:nvPicPr>
          <p:cNvPr id="4" name="Obraz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5448" y="329991"/>
            <a:ext cx="1085850" cy="1152525"/>
          </a:xfrm>
          <a:prstGeom prst="rect">
            <a:avLst/>
          </a:prstGeom>
        </p:spPr>
      </p:pic>
      <p:pic>
        <p:nvPicPr>
          <p:cNvPr id="5" name="Obraz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32041" y="5599809"/>
            <a:ext cx="657225" cy="790575"/>
          </a:xfrm>
          <a:prstGeom prst="rect">
            <a:avLst/>
          </a:prstGeom>
        </p:spPr>
      </p:pic>
      <p:pic>
        <p:nvPicPr>
          <p:cNvPr id="7" name="Obraz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6" name="Obraz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32448" y="2055889"/>
            <a:ext cx="609600" cy="895350"/>
          </a:xfrm>
          <a:prstGeom prst="rect">
            <a:avLst/>
          </a:prstGeom>
        </p:spPr>
      </p:pic>
      <p:sp>
        <p:nvSpPr>
          <p:cNvPr id="14" name="pole tekstowe 13"/>
          <p:cNvSpPr txBox="1"/>
          <p:nvPr/>
        </p:nvSpPr>
        <p:spPr>
          <a:xfrm>
            <a:off x="1367324" y="2384279"/>
            <a:ext cx="3273042" cy="2554545"/>
          </a:xfrm>
          <a:prstGeom prst="rect">
            <a:avLst/>
          </a:prstGeom>
          <a:noFill/>
        </p:spPr>
        <p:txBody>
          <a:bodyPr wrap="square" rtlCol="0">
            <a:spAutoFit/>
          </a:bodyPr>
          <a:lstStyle/>
          <a:p>
            <a:pPr marL="342900" indent="-342900"/>
            <a:r>
              <a:rPr lang="pl-PL" sz="3200" b="1" dirty="0" smtClean="0">
                <a:solidFill>
                  <a:schemeClr val="tx2">
                    <a:lumMod val="75000"/>
                  </a:schemeClr>
                </a:solidFill>
                <a:latin typeface="TitilliumText25L" pitchFamily="50" charset="-18"/>
              </a:rPr>
              <a:t>	2. Procedura </a:t>
            </a:r>
          </a:p>
          <a:p>
            <a:pPr marL="342900" indent="-342900"/>
            <a:r>
              <a:rPr lang="pl-PL" sz="3200" b="1" dirty="0" smtClean="0">
                <a:solidFill>
                  <a:schemeClr val="tx2">
                    <a:lumMod val="75000"/>
                  </a:schemeClr>
                </a:solidFill>
                <a:latin typeface="TitilliumText25L" pitchFamily="50" charset="-18"/>
              </a:rPr>
              <a:t>	wyboru projektów</a:t>
            </a:r>
          </a:p>
          <a:p>
            <a:pPr marL="342900" indent="-342900"/>
            <a:endParaRPr lang="pl-PL" sz="3200" b="1" dirty="0" smtClean="0">
              <a:solidFill>
                <a:schemeClr val="tx2">
                  <a:lumMod val="75000"/>
                </a:schemeClr>
              </a:solidFill>
              <a:latin typeface="TitilliumText25L" pitchFamily="50" charset="-18"/>
            </a:endParaRPr>
          </a:p>
          <a:p>
            <a:pPr marL="342900" indent="-342900">
              <a:buAutoNum type="arabicPeriod"/>
            </a:pPr>
            <a:endParaRPr lang="pl-PL" sz="3200" b="1" dirty="0" smtClean="0">
              <a:solidFill>
                <a:schemeClr val="tx2">
                  <a:lumMod val="75000"/>
                </a:schemeClr>
              </a:solidFill>
              <a:latin typeface="TitilliumText25L" pitchFamily="50" charset="-18"/>
            </a:endParaRPr>
          </a:p>
        </p:txBody>
      </p:sp>
    </p:spTree>
    <p:extLst>
      <p:ext uri="{BB962C8B-B14F-4D97-AF65-F5344CB8AC3E}">
        <p14:creationId xmlns:p14="http://schemas.microsoft.com/office/powerpoint/2010/main" val="1454097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619" y="199869"/>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33550" y="406161"/>
            <a:ext cx="4614995" cy="830997"/>
          </a:xfrm>
          <a:prstGeom prst="rect">
            <a:avLst/>
          </a:prstGeom>
        </p:spPr>
        <p:txBody>
          <a:bodyPr wrap="square">
            <a:spAutoFit/>
          </a:bodyPr>
          <a:lstStyle/>
          <a:p>
            <a:r>
              <a:rPr lang="pl-PL" sz="2400" b="1" dirty="0" smtClean="0">
                <a:solidFill>
                  <a:schemeClr val="tx2">
                    <a:lumMod val="75000"/>
                  </a:schemeClr>
                </a:solidFill>
                <a:latin typeface="TitilliumText25L"/>
              </a:rPr>
              <a:t>Ocena projektów</a:t>
            </a:r>
            <a:br>
              <a:rPr lang="pl-PL" sz="2400" b="1" dirty="0" smtClean="0">
                <a:solidFill>
                  <a:schemeClr val="tx2">
                    <a:lumMod val="75000"/>
                  </a:schemeClr>
                </a:solidFill>
                <a:latin typeface="TitilliumText25L"/>
              </a:rPr>
            </a:br>
            <a:r>
              <a:rPr lang="pl-PL" sz="2400" b="1" dirty="0" smtClean="0">
                <a:solidFill>
                  <a:schemeClr val="tx2">
                    <a:lumMod val="75000"/>
                  </a:schemeClr>
                </a:solidFill>
                <a:latin typeface="TitilliumText25L"/>
              </a:rPr>
              <a:t>- informacje ogólne</a:t>
            </a:r>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571349" y="1378863"/>
            <a:ext cx="7905901" cy="5062924"/>
          </a:xfrm>
          <a:prstGeom prst="rect">
            <a:avLst/>
          </a:prstGeom>
          <a:noFill/>
        </p:spPr>
        <p:txBody>
          <a:bodyPr wrap="square" rtlCol="0">
            <a:spAutoFit/>
          </a:bodyPr>
          <a:lstStyle/>
          <a:p>
            <a:pPr algn="just">
              <a:buFont typeface="Wingdings" pitchFamily="2" charset="2"/>
              <a:buChar char="Ø"/>
            </a:pPr>
            <a:r>
              <a:rPr lang="pl-PL" sz="1900" dirty="0" smtClean="0">
                <a:solidFill>
                  <a:schemeClr val="tx2">
                    <a:lumMod val="75000"/>
                  </a:schemeClr>
                </a:solidFill>
                <a:latin typeface="TitilliumText25L"/>
              </a:rPr>
              <a:t> Ocena prowadzona będzie na bieżąco i nie powinna przekroczyć </a:t>
            </a:r>
            <a:r>
              <a:rPr lang="pl-PL" sz="1900" u="sng" dirty="0" smtClean="0">
                <a:solidFill>
                  <a:schemeClr val="tx2">
                    <a:lumMod val="75000"/>
                  </a:schemeClr>
                </a:solidFill>
                <a:latin typeface="TitilliumText25L"/>
              </a:rPr>
              <a:t>120 dni</a:t>
            </a:r>
            <a:r>
              <a:rPr lang="pl-PL" sz="1900" dirty="0" smtClean="0">
                <a:solidFill>
                  <a:schemeClr val="tx2">
                    <a:lumMod val="75000"/>
                  </a:schemeClr>
                </a:solidFill>
                <a:latin typeface="TitilliumText25L"/>
              </a:rPr>
              <a:t> od dnia zamknięcia naboru projektów. </a:t>
            </a:r>
          </a:p>
          <a:p>
            <a:pPr algn="just"/>
            <a:endParaRPr lang="pl-PL" sz="1900" dirty="0" smtClean="0">
              <a:solidFill>
                <a:schemeClr val="tx2">
                  <a:lumMod val="75000"/>
                </a:schemeClr>
              </a:solidFill>
              <a:latin typeface="TitilliumText25L"/>
            </a:endParaRPr>
          </a:p>
          <a:p>
            <a:pPr algn="just">
              <a:buFont typeface="Wingdings" pitchFamily="2" charset="2"/>
              <a:buChar char="Ø"/>
            </a:pPr>
            <a:r>
              <a:rPr lang="pl-PL" sz="1900" dirty="0" smtClean="0">
                <a:solidFill>
                  <a:schemeClr val="tx2">
                    <a:lumMod val="75000"/>
                  </a:schemeClr>
                </a:solidFill>
                <a:latin typeface="TitilliumText25L"/>
              </a:rPr>
              <a:t> Orientacyjny termin rozstrzygnięcia konkursu to </a:t>
            </a:r>
            <a:r>
              <a:rPr lang="pl-PL" sz="1900" u="sng" dirty="0" smtClean="0">
                <a:solidFill>
                  <a:schemeClr val="tx2">
                    <a:lumMod val="75000"/>
                  </a:schemeClr>
                </a:solidFill>
                <a:latin typeface="TitilliumText25L"/>
              </a:rPr>
              <a:t>październik 2017 r.</a:t>
            </a:r>
            <a:r>
              <a:rPr lang="pl-PL" sz="1900" dirty="0" smtClean="0">
                <a:solidFill>
                  <a:schemeClr val="tx2">
                    <a:lumMod val="75000"/>
                  </a:schemeClr>
                </a:solidFill>
                <a:latin typeface="TitilliumText25L"/>
              </a:rPr>
              <a:t> Termin ten w uzasadnionych przypadkach może być wydłużony.</a:t>
            </a:r>
          </a:p>
          <a:p>
            <a:pPr algn="just">
              <a:buFont typeface="Wingdings" pitchFamily="2" charset="2"/>
              <a:buChar char="Ø"/>
            </a:pPr>
            <a:endParaRPr lang="pl-PL" sz="1900" dirty="0" smtClean="0">
              <a:solidFill>
                <a:schemeClr val="tx2">
                  <a:lumMod val="75000"/>
                </a:schemeClr>
              </a:solidFill>
              <a:latin typeface="TitilliumText25L"/>
            </a:endParaRPr>
          </a:p>
          <a:p>
            <a:pPr algn="just">
              <a:buFont typeface="Wingdings" pitchFamily="2" charset="2"/>
              <a:buChar char="Ø"/>
            </a:pPr>
            <a:r>
              <a:rPr lang="pl-PL" sz="1900" dirty="0" smtClean="0">
                <a:solidFill>
                  <a:schemeClr val="tx2">
                    <a:lumMod val="75000"/>
                  </a:schemeClr>
                </a:solidFill>
                <a:latin typeface="TitilliumText25L"/>
              </a:rPr>
              <a:t> Złożona dokumentacja aplikacyjna podlega ocenie pod względem spełniania kryteriów wyboru projektów. Kryteria wyboru projektów stanowią załącznik nr 2 do niniejszego regulaminu. </a:t>
            </a:r>
          </a:p>
          <a:p>
            <a:endParaRPr lang="pl-PL" sz="1900" dirty="0" smtClean="0">
              <a:solidFill>
                <a:schemeClr val="tx2">
                  <a:lumMod val="75000"/>
                </a:schemeClr>
              </a:solidFill>
              <a:latin typeface="TitilliumText25L"/>
            </a:endParaRPr>
          </a:p>
          <a:p>
            <a:pPr algn="just">
              <a:buFont typeface="Wingdings" pitchFamily="2" charset="2"/>
              <a:buChar char="Ø"/>
            </a:pPr>
            <a:r>
              <a:rPr lang="pl-PL" sz="1900" dirty="0" smtClean="0">
                <a:solidFill>
                  <a:schemeClr val="tx2">
                    <a:lumMod val="75000"/>
                  </a:schemeClr>
                </a:solidFill>
                <a:latin typeface="TitilliumText25L"/>
              </a:rPr>
              <a:t> Oceny projektów dokonuje Komisja Oceniająca Projekty, składająca się z </a:t>
            </a:r>
            <a:r>
              <a:rPr lang="pl-PL" sz="1900" u="sng" dirty="0" smtClean="0">
                <a:solidFill>
                  <a:schemeClr val="tx2">
                    <a:lumMod val="75000"/>
                  </a:schemeClr>
                </a:solidFill>
                <a:latin typeface="TitilliumText25L"/>
              </a:rPr>
              <a:t>pracowników</a:t>
            </a:r>
            <a:r>
              <a:rPr lang="pl-PL" sz="1900" dirty="0" smtClean="0">
                <a:solidFill>
                  <a:schemeClr val="tx2">
                    <a:lumMod val="75000"/>
                  </a:schemeClr>
                </a:solidFill>
                <a:latin typeface="TitilliumText25L"/>
              </a:rPr>
              <a:t> IZ RPO WZ, </a:t>
            </a:r>
            <a:r>
              <a:rPr lang="pl-PL" sz="1900" u="sng" dirty="0" smtClean="0">
                <a:solidFill>
                  <a:schemeClr val="tx2">
                    <a:lumMod val="75000"/>
                  </a:schemeClr>
                </a:solidFill>
                <a:latin typeface="TitilliumText25L"/>
              </a:rPr>
              <a:t>pracowników</a:t>
            </a:r>
            <a:r>
              <a:rPr lang="pl-PL" sz="1900" dirty="0" smtClean="0">
                <a:solidFill>
                  <a:schemeClr val="tx2">
                    <a:lumMod val="75000"/>
                  </a:schemeClr>
                </a:solidFill>
                <a:latin typeface="TitilliumText25L"/>
              </a:rPr>
              <a:t> IP ZIT oraz niezależnych </a:t>
            </a:r>
            <a:r>
              <a:rPr lang="pl-PL" sz="1900" u="sng" dirty="0" smtClean="0">
                <a:solidFill>
                  <a:schemeClr val="tx2">
                    <a:lumMod val="75000"/>
                  </a:schemeClr>
                </a:solidFill>
                <a:latin typeface="TitilliumText25L"/>
              </a:rPr>
              <a:t>ekspertów</a:t>
            </a:r>
            <a:r>
              <a:rPr lang="pl-PL" sz="1900" dirty="0" smtClean="0">
                <a:solidFill>
                  <a:schemeClr val="tx2">
                    <a:lumMod val="75000"/>
                  </a:schemeClr>
                </a:solidFill>
                <a:latin typeface="TitilliumText25L"/>
              </a:rPr>
              <a:t>. Eksperci mogą pełnić funkcję doradczą lub dokonują oceny wskazanych w regulaminie kryteriów. </a:t>
            </a:r>
          </a:p>
          <a:p>
            <a:pPr algn="just">
              <a:buFont typeface="Wingdings" pitchFamily="2" charset="2"/>
              <a:buChar char="Ø"/>
            </a:pPr>
            <a:endParaRPr lang="pl-PL" sz="1900" dirty="0" smtClean="0">
              <a:solidFill>
                <a:schemeClr val="tx2">
                  <a:lumMod val="75000"/>
                </a:schemeClr>
              </a:solidFill>
              <a:latin typeface="TitilliumText25L"/>
            </a:endParaRPr>
          </a:p>
          <a:p>
            <a:pPr algn="just">
              <a:buFont typeface="Wingdings" pitchFamily="2" charset="2"/>
              <a:buChar char="Ø"/>
            </a:pPr>
            <a:r>
              <a:rPr lang="pl-PL" sz="1900" dirty="0" smtClean="0">
                <a:solidFill>
                  <a:schemeClr val="tx2">
                    <a:lumMod val="75000"/>
                  </a:schemeClr>
                </a:solidFill>
                <a:latin typeface="TitilliumText25L"/>
              </a:rPr>
              <a:t> Projekty oceniane są w płaszczyznach </a:t>
            </a:r>
            <a:r>
              <a:rPr lang="pl-PL" sz="1900" b="1" dirty="0" smtClean="0">
                <a:solidFill>
                  <a:schemeClr val="tx2">
                    <a:lumMod val="75000"/>
                  </a:schemeClr>
                </a:solidFill>
                <a:latin typeface="TitilliumText25L"/>
              </a:rPr>
              <a:t>dopuszczalności, administracyjności, wykonalności oraz jakości. </a:t>
            </a:r>
            <a:endParaRPr lang="pl-PL" sz="1900" b="1" dirty="0">
              <a:latin typeface="TitilliumText25L"/>
            </a:endParaRPr>
          </a:p>
        </p:txBody>
      </p:sp>
      <p:pic>
        <p:nvPicPr>
          <p:cNvPr id="20" name="Obraz 8"/>
          <p:cNvPicPr>
            <a:picLocks noChangeAspect="1"/>
          </p:cNvPicPr>
          <p:nvPr/>
        </p:nvPicPr>
        <p:blipFill>
          <a:blip r:embed="rId7" cstate="print"/>
          <a:srcRect/>
          <a:stretch>
            <a:fillRect/>
          </a:stretch>
        </p:blipFill>
        <p:spPr bwMode="auto">
          <a:xfrm>
            <a:off x="7116583" y="0"/>
            <a:ext cx="1642454" cy="1277048"/>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3752" y="199869"/>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39602" y="301926"/>
            <a:ext cx="4598827" cy="830997"/>
          </a:xfrm>
          <a:prstGeom prst="rect">
            <a:avLst/>
          </a:prstGeom>
        </p:spPr>
        <p:txBody>
          <a:bodyPr wrap="square">
            <a:spAutoFit/>
          </a:bodyPr>
          <a:lstStyle/>
          <a:p>
            <a:r>
              <a:rPr lang="pl-PL" sz="2400" b="1" dirty="0" smtClean="0">
                <a:solidFill>
                  <a:schemeClr val="tx2">
                    <a:lumMod val="75000"/>
                  </a:schemeClr>
                </a:solidFill>
                <a:latin typeface="TitilliumText25L"/>
              </a:rPr>
              <a:t>Ocena projektów</a:t>
            </a:r>
            <a:br>
              <a:rPr lang="pl-PL" sz="2400" b="1" dirty="0" smtClean="0">
                <a:solidFill>
                  <a:schemeClr val="tx2">
                    <a:lumMod val="75000"/>
                  </a:schemeClr>
                </a:solidFill>
                <a:latin typeface="TitilliumText25L"/>
              </a:rPr>
            </a:br>
            <a:r>
              <a:rPr lang="pl-PL" sz="2400" b="1" dirty="0" smtClean="0">
                <a:solidFill>
                  <a:schemeClr val="tx2">
                    <a:lumMod val="75000"/>
                  </a:schemeClr>
                </a:solidFill>
                <a:latin typeface="TitilliumText25L"/>
              </a:rPr>
              <a:t>- informacje ogólne</a:t>
            </a:r>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582806" y="1575219"/>
            <a:ext cx="8050138" cy="5078313"/>
          </a:xfrm>
          <a:prstGeom prst="rect">
            <a:avLst/>
          </a:prstGeom>
          <a:noFill/>
        </p:spPr>
        <p:txBody>
          <a:bodyPr wrap="square" rtlCol="0">
            <a:spAutoFit/>
          </a:bodyPr>
          <a:lstStyle/>
          <a:p>
            <a:pPr algn="just">
              <a:buFont typeface="Wingdings" pitchFamily="2" charset="2"/>
              <a:buChar char="Ø"/>
            </a:pPr>
            <a:r>
              <a:rPr lang="pl-PL" sz="2400" dirty="0" smtClean="0">
                <a:solidFill>
                  <a:schemeClr val="tx2">
                    <a:lumMod val="75000"/>
                  </a:schemeClr>
                </a:solidFill>
                <a:latin typeface="TitilliumText25L"/>
              </a:rPr>
              <a:t> </a:t>
            </a:r>
            <a:r>
              <a:rPr lang="pl-PL" sz="2000" dirty="0" smtClean="0">
                <a:solidFill>
                  <a:schemeClr val="tx2">
                    <a:lumMod val="75000"/>
                  </a:schemeClr>
                </a:solidFill>
                <a:latin typeface="TitilliumText25L"/>
              </a:rPr>
              <a:t>Ocena projektów podzielona jest na trzy części: </a:t>
            </a:r>
          </a:p>
          <a:p>
            <a:r>
              <a:rPr lang="pl-PL" sz="2000" b="1" dirty="0" smtClean="0">
                <a:solidFill>
                  <a:schemeClr val="tx2">
                    <a:lumMod val="75000"/>
                  </a:schemeClr>
                </a:solidFill>
                <a:latin typeface="TitilliumText25L"/>
              </a:rPr>
              <a:t>- ocenę wstępną</a:t>
            </a:r>
            <a:r>
              <a:rPr lang="pl-PL" sz="2000" dirty="0" smtClean="0">
                <a:solidFill>
                  <a:schemeClr val="tx2">
                    <a:lumMod val="75000"/>
                  </a:schemeClr>
                </a:solidFill>
                <a:latin typeface="TitilliumText25L"/>
              </a:rPr>
              <a:t>, </a:t>
            </a:r>
          </a:p>
          <a:p>
            <a:r>
              <a:rPr lang="pl-PL" sz="2000" b="1" dirty="0" smtClean="0">
                <a:solidFill>
                  <a:schemeClr val="tx2">
                    <a:lumMod val="75000"/>
                  </a:schemeClr>
                </a:solidFill>
                <a:latin typeface="TitilliumText25L"/>
              </a:rPr>
              <a:t>- ocenę merytoryczną I stopnia,</a:t>
            </a:r>
          </a:p>
          <a:p>
            <a:r>
              <a:rPr lang="pl-PL" sz="2000" b="1" dirty="0" smtClean="0">
                <a:solidFill>
                  <a:schemeClr val="tx2">
                    <a:lumMod val="75000"/>
                  </a:schemeClr>
                </a:solidFill>
                <a:latin typeface="TitilliumText25L"/>
              </a:rPr>
              <a:t>- ocenę merytoryczną II stopnia.</a:t>
            </a:r>
          </a:p>
          <a:p>
            <a:endParaRPr lang="pl-PL" sz="2000" b="1" dirty="0" smtClean="0">
              <a:solidFill>
                <a:schemeClr val="tx2">
                  <a:lumMod val="75000"/>
                </a:schemeClr>
              </a:solidFill>
              <a:latin typeface="TitilliumText25L"/>
            </a:endParaRPr>
          </a:p>
          <a:p>
            <a:pPr algn="just">
              <a:buFont typeface="Wingdings" pitchFamily="2" charset="2"/>
              <a:buChar char="Ø"/>
            </a:pPr>
            <a:r>
              <a:rPr lang="pl-PL" sz="2000" dirty="0" smtClean="0">
                <a:solidFill>
                  <a:schemeClr val="tx2">
                    <a:lumMod val="75000"/>
                  </a:schemeClr>
                </a:solidFill>
                <a:latin typeface="TitilliumText25L"/>
              </a:rPr>
              <a:t> Warunkiem przekazania projektu do kolejnej części oceny jest spełnienie wszystkich kryteriów wyboru w ramach poprzedniej części oceny. </a:t>
            </a:r>
          </a:p>
          <a:p>
            <a:pPr algn="just"/>
            <a:endParaRPr lang="pl-PL" sz="2000" dirty="0" smtClean="0">
              <a:solidFill>
                <a:schemeClr val="tx2">
                  <a:lumMod val="75000"/>
                </a:schemeClr>
              </a:solidFill>
              <a:latin typeface="TitilliumText25L"/>
            </a:endParaRPr>
          </a:p>
          <a:p>
            <a:pPr algn="just">
              <a:buFont typeface="Wingdings" pitchFamily="2" charset="2"/>
              <a:buChar char="Ø"/>
            </a:pPr>
            <a:r>
              <a:rPr lang="pl-PL" sz="2000" dirty="0" smtClean="0">
                <a:solidFill>
                  <a:schemeClr val="tx2">
                    <a:lumMod val="75000"/>
                  </a:schemeClr>
                </a:solidFill>
                <a:latin typeface="TitilliumText25L"/>
              </a:rPr>
              <a:t> Wnioskodawcy przysługuje prawo do wycofania dokumentacji aplikacyjnej zarówno w trakcie naboru wniosków, jak i w trakcie oceny i jest traktowane jako rezygnacja z ubiegania się o dofinansowanie. </a:t>
            </a:r>
          </a:p>
          <a:p>
            <a:pPr algn="just"/>
            <a:endParaRPr lang="pl-PL" sz="2000" dirty="0" smtClean="0">
              <a:solidFill>
                <a:schemeClr val="tx2">
                  <a:lumMod val="75000"/>
                </a:schemeClr>
              </a:solidFill>
              <a:latin typeface="TitilliumText25L"/>
            </a:endParaRPr>
          </a:p>
          <a:p>
            <a:pPr algn="just">
              <a:buFont typeface="Wingdings" pitchFamily="2" charset="2"/>
              <a:buChar char="Ø"/>
            </a:pPr>
            <a:r>
              <a:rPr lang="pl-PL" sz="2000" dirty="0" smtClean="0">
                <a:solidFill>
                  <a:schemeClr val="tx2">
                    <a:lumMod val="75000"/>
                  </a:schemeClr>
                </a:solidFill>
                <a:latin typeface="TitilliumText25L"/>
              </a:rPr>
              <a:t> Informacja o wycofaniu dokumentacji musi zostać przekazana na piśmie do IZ RPO WZ, która niezwłocznie również na piśmie potwierdza wycofanie projektu.</a:t>
            </a:r>
            <a:endParaRPr lang="pl-PL" sz="2000" dirty="0">
              <a:latin typeface="TitilliumText25L"/>
            </a:endParaRPr>
          </a:p>
        </p:txBody>
      </p:sp>
      <p:pic>
        <p:nvPicPr>
          <p:cNvPr id="20" name="Obraz 8"/>
          <p:cNvPicPr>
            <a:picLocks noChangeAspect="1"/>
          </p:cNvPicPr>
          <p:nvPr/>
        </p:nvPicPr>
        <p:blipFill>
          <a:blip r:embed="rId7" cstate="print"/>
          <a:srcRect/>
          <a:stretch>
            <a:fillRect/>
          </a:stretch>
        </p:blipFill>
        <p:spPr bwMode="auto">
          <a:xfrm>
            <a:off x="7159715" y="0"/>
            <a:ext cx="1642454" cy="1277048"/>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95350"/>
            <a:ext cx="9144000" cy="5962649"/>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320" y="114300"/>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2960952" y="760576"/>
            <a:ext cx="3277477" cy="461665"/>
          </a:xfrm>
          <a:prstGeom prst="rect">
            <a:avLst/>
          </a:prstGeom>
        </p:spPr>
        <p:txBody>
          <a:bodyPr wrap="square">
            <a:spAutoFit/>
          </a:bodyPr>
          <a:lstStyle/>
          <a:p>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654333" y="2471083"/>
            <a:ext cx="8050138" cy="461665"/>
          </a:xfrm>
          <a:prstGeom prst="rect">
            <a:avLst/>
          </a:prstGeom>
          <a:noFill/>
        </p:spPr>
        <p:txBody>
          <a:bodyPr wrap="square" rtlCol="0">
            <a:spAutoFit/>
          </a:bodyPr>
          <a:lstStyle/>
          <a:p>
            <a:pPr algn="just"/>
            <a:endParaRPr lang="pl-PL" sz="2400" dirty="0">
              <a:latin typeface="TitilliumText25L"/>
            </a:endParaRPr>
          </a:p>
        </p:txBody>
      </p:sp>
      <p:pic>
        <p:nvPicPr>
          <p:cNvPr id="20" name="Obraz 8"/>
          <p:cNvPicPr>
            <a:picLocks noChangeAspect="1"/>
          </p:cNvPicPr>
          <p:nvPr/>
        </p:nvPicPr>
        <p:blipFill>
          <a:blip r:embed="rId7" cstate="print"/>
          <a:srcRect/>
          <a:stretch>
            <a:fillRect/>
          </a:stretch>
        </p:blipFill>
        <p:spPr bwMode="auto">
          <a:xfrm>
            <a:off x="7311046" y="0"/>
            <a:ext cx="1642454" cy="1277048"/>
          </a:xfrm>
          <a:prstGeom prst="rect">
            <a:avLst/>
          </a:prstGeom>
          <a:noFill/>
          <a:ln w="9525">
            <a:noFill/>
            <a:miter lim="800000"/>
            <a:headEnd/>
            <a:tailEnd/>
          </a:ln>
        </p:spPr>
      </p:pic>
      <p:sp>
        <p:nvSpPr>
          <p:cNvPr id="21" name="pole tekstowe 20"/>
          <p:cNvSpPr txBox="1"/>
          <p:nvPr/>
        </p:nvSpPr>
        <p:spPr>
          <a:xfrm>
            <a:off x="1414732" y="1932317"/>
            <a:ext cx="184731" cy="369332"/>
          </a:xfrm>
          <a:prstGeom prst="rect">
            <a:avLst/>
          </a:prstGeom>
          <a:noFill/>
        </p:spPr>
        <p:txBody>
          <a:bodyPr wrap="none" rtlCol="0">
            <a:spAutoFit/>
          </a:bodyPr>
          <a:lstStyle/>
          <a:p>
            <a:endParaRPr lang="pl-PL" dirty="0"/>
          </a:p>
        </p:txBody>
      </p:sp>
      <p:grpSp>
        <p:nvGrpSpPr>
          <p:cNvPr id="2" name="Grupa 64"/>
          <p:cNvGrpSpPr/>
          <p:nvPr/>
        </p:nvGrpSpPr>
        <p:grpSpPr>
          <a:xfrm>
            <a:off x="180976" y="714375"/>
            <a:ext cx="8810625" cy="4019550"/>
            <a:chOff x="1000125" y="128241"/>
            <a:chExt cx="6692132" cy="4643890"/>
          </a:xfrm>
        </p:grpSpPr>
        <p:sp>
          <p:nvSpPr>
            <p:cNvPr id="29" name="Prostokąt 1"/>
            <p:cNvSpPr>
              <a:spLocks noChangeArrowheads="1"/>
            </p:cNvSpPr>
            <p:nvPr/>
          </p:nvSpPr>
          <p:spPr bwMode="auto">
            <a:xfrm>
              <a:off x="2756022" y="651651"/>
              <a:ext cx="1860141" cy="675131"/>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pl-PL" sz="800" b="0" i="0" u="none" strike="noStrike" cap="none" normalizeH="0" baseline="0" dirty="0" smtClean="0">
                <a:ln>
                  <a:noFill/>
                </a:ln>
                <a:solidFill>
                  <a:srgbClr val="0D0D0D"/>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b="0" i="0" u="none" strike="noStrike" cap="none" normalizeH="0" baseline="0" dirty="0" smtClean="0">
                  <a:ln>
                    <a:noFill/>
                  </a:ln>
                  <a:solidFill>
                    <a:srgbClr val="0D0D0D"/>
                  </a:solidFill>
                  <a:effectLst/>
                  <a:latin typeface="Calibri" pitchFamily="34" charset="0"/>
                  <a:cs typeface="Arial" pitchFamily="34" charset="0"/>
                </a:rPr>
                <a:t>Złożenie dokumentacji aplikacyjnej</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Prostokąt 5"/>
            <p:cNvSpPr>
              <a:spLocks noChangeArrowheads="1"/>
            </p:cNvSpPr>
            <p:nvPr/>
          </p:nvSpPr>
          <p:spPr bwMode="auto">
            <a:xfrm>
              <a:off x="2766542" y="1714248"/>
              <a:ext cx="1860141" cy="684357"/>
            </a:xfrm>
            <a:prstGeom prst="rect">
              <a:avLst/>
            </a:prstGeom>
            <a:solidFill>
              <a:srgbClr val="BFBFBF"/>
            </a:solid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l-PL" b="0" i="0" u="none" strike="noStrike" cap="none" normalizeH="0" baseline="0" dirty="0" smtClean="0">
                  <a:ln>
                    <a:noFill/>
                  </a:ln>
                  <a:solidFill>
                    <a:srgbClr val="0D0D0D"/>
                  </a:solidFill>
                  <a:effectLst/>
                  <a:latin typeface="Calibri" pitchFamily="34" charset="0"/>
                  <a:cs typeface="Arial" pitchFamily="34" charset="0"/>
                </a:rPr>
                <a:t>Ocena wstępna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b="0" i="0" u="none" strike="noStrike" cap="none" normalizeH="0" baseline="0" dirty="0" smtClean="0">
                  <a:ln>
                    <a:noFill/>
                  </a:ln>
                  <a:solidFill>
                    <a:srgbClr val="0D0D0D"/>
                  </a:solidFill>
                  <a:effectLst/>
                  <a:latin typeface="Calibri" pitchFamily="34" charset="0"/>
                  <a:cs typeface="Arial" pitchFamily="34" charset="0"/>
                </a:rPr>
                <a:t>(tak/nie)</a:t>
              </a:r>
              <a:endParaRPr kumimoji="0" lang="pl-PL"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Prostokąt 7"/>
            <p:cNvSpPr>
              <a:spLocks noChangeArrowheads="1"/>
            </p:cNvSpPr>
            <p:nvPr/>
          </p:nvSpPr>
          <p:spPr bwMode="auto">
            <a:xfrm>
              <a:off x="4637203" y="4087280"/>
              <a:ext cx="2497085" cy="684851"/>
            </a:xfrm>
            <a:prstGeom prst="rect">
              <a:avLst/>
            </a:prstGeom>
            <a:solidFill>
              <a:srgbClr val="BFBFBF"/>
            </a:solid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1600" b="0" i="0" u="none" strike="noStrike" cap="none" normalizeH="0" baseline="0" dirty="0" smtClean="0">
                  <a:ln>
                    <a:noFill/>
                  </a:ln>
                  <a:solidFill>
                    <a:srgbClr val="0D0D0D"/>
                  </a:solidFill>
                  <a:effectLst/>
                  <a:latin typeface="Calibri" pitchFamily="34" charset="0"/>
                  <a:cs typeface="Arial" pitchFamily="34" charset="0"/>
                </a:rPr>
                <a:t>Ocena merytoryczna I stopnia  (tak/nie)</a:t>
              </a: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Prostokąt 8"/>
            <p:cNvSpPr>
              <a:spLocks noChangeArrowheads="1"/>
            </p:cNvSpPr>
            <p:nvPr/>
          </p:nvSpPr>
          <p:spPr bwMode="auto">
            <a:xfrm>
              <a:off x="2839227" y="2823814"/>
              <a:ext cx="1767373" cy="378242"/>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1600" b="0" i="0" u="none" strike="noStrike" cap="none" normalizeH="0" baseline="0" dirty="0" smtClean="0">
                  <a:ln>
                    <a:noFill/>
                  </a:ln>
                  <a:solidFill>
                    <a:srgbClr val="0D0D0D"/>
                  </a:solidFill>
                  <a:effectLst/>
                  <a:latin typeface="Calibri" pitchFamily="34" charset="0"/>
                  <a:cs typeface="Arial" pitchFamily="34" charset="0"/>
                </a:rPr>
                <a:t>wynik negatywny </a:t>
              </a: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Prostokąt 11"/>
            <p:cNvSpPr>
              <a:spLocks noChangeArrowheads="1"/>
            </p:cNvSpPr>
            <p:nvPr/>
          </p:nvSpPr>
          <p:spPr bwMode="auto">
            <a:xfrm>
              <a:off x="4863864" y="2822974"/>
              <a:ext cx="1572274" cy="378242"/>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pl-PL" sz="800" b="0" i="0" u="none" strike="noStrike" cap="none" normalizeH="0" baseline="0" dirty="0" smtClean="0">
                <a:ln>
                  <a:noFill/>
                </a:ln>
                <a:solidFill>
                  <a:srgbClr val="0D0D0D"/>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pl-PL" sz="800" dirty="0" smtClean="0">
                <a:solidFill>
                  <a:srgbClr val="0D0D0D"/>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1600" b="0" i="0" u="none" strike="noStrike" cap="none" normalizeH="0" baseline="0" dirty="0" smtClean="0">
                  <a:ln>
                    <a:noFill/>
                  </a:ln>
                  <a:solidFill>
                    <a:srgbClr val="0D0D0D"/>
                  </a:solidFill>
                  <a:effectLst/>
                  <a:latin typeface="Calibri" pitchFamily="34" charset="0"/>
                  <a:cs typeface="Arial" pitchFamily="34" charset="0"/>
                </a:rPr>
                <a:t>wynik pozytywny</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0" u="none" strike="noStrike" cap="none" normalizeH="0" baseline="0" dirty="0" smtClean="0">
                  <a:ln>
                    <a:noFill/>
                  </a:ln>
                  <a:solidFill>
                    <a:srgbClr val="0D0D0D"/>
                  </a:solidFill>
                  <a:effectLst/>
                  <a:latin typeface="Calibri" pitchFamily="34" charset="0"/>
                  <a:cs typeface="Arial" pitchFamily="34" charset="0"/>
                </a:rPr>
                <a:t/>
              </a:r>
              <a:br>
                <a:rPr kumimoji="0" lang="pl-PL" sz="800" b="0" i="0" u="none" strike="noStrike" cap="none" normalizeH="0" baseline="0" dirty="0" smtClean="0">
                  <a:ln>
                    <a:noFill/>
                  </a:ln>
                  <a:solidFill>
                    <a:srgbClr val="0D0D0D"/>
                  </a:solidFill>
                  <a:effectLst/>
                  <a:latin typeface="Calibri" pitchFamily="34" charset="0"/>
                  <a:cs typeface="Arial" pitchFamily="34" charset="0"/>
                </a:rPr>
              </a:b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9" name="Strzałka w lewo 12"/>
            <p:cNvSpPr>
              <a:spLocks noChangeArrowheads="1"/>
            </p:cNvSpPr>
            <p:nvPr/>
          </p:nvSpPr>
          <p:spPr bwMode="auto">
            <a:xfrm>
              <a:off x="4855784" y="128241"/>
              <a:ext cx="2836473" cy="2762124"/>
            </a:xfrm>
            <a:prstGeom prst="leftArrow">
              <a:avLst>
                <a:gd name="adj1" fmla="val 50000"/>
                <a:gd name="adj2" fmla="val 50001"/>
              </a:avLst>
            </a:prstGeom>
            <a:gradFill rotWithShape="0">
              <a:gsLst>
                <a:gs pos="0">
                  <a:srgbClr val="9AB5E4"/>
                </a:gs>
                <a:gs pos="37000">
                  <a:srgbClr val="C2D1ED"/>
                </a:gs>
                <a:gs pos="100000">
                  <a:srgbClr val="E1E8F5"/>
                </a:gs>
              </a:gsLst>
              <a:lin ang="5400000"/>
            </a:gradFill>
            <a:ln w="12700">
              <a:solidFill>
                <a:srgbClr val="243F60"/>
              </a:solidFill>
              <a:miter lim="800000"/>
              <a:headEnd/>
              <a:tailEnd/>
            </a:ln>
          </p:spPr>
          <p:txBody>
            <a:bodyPr vert="horz" wrap="square" lIns="91440" tIns="45720" rIns="91440" bIns="45720" numCol="1" anchor="ctr" anchorCtr="0" compatLnSpc="1">
              <a:prstTxWarp prst="textNoShape">
                <a:avLst/>
              </a:prstTxWarp>
            </a:bodyPr>
            <a:lstStyle/>
            <a:p>
              <a:pPr marL="457200" marR="0" lvl="1" indent="0" algn="l" defTabSz="914400" rtl="0" eaLnBrk="1" fontAlgn="base" latinLnBrk="0" hangingPunct="1">
                <a:lnSpc>
                  <a:spcPct val="100000"/>
                </a:lnSpc>
                <a:spcBef>
                  <a:spcPct val="0"/>
                </a:spcBef>
                <a:buClrTx/>
                <a:buSzTx/>
                <a:buFontTx/>
                <a:buNone/>
                <a:tabLst/>
              </a:pPr>
              <a:endParaRPr kumimoji="0" lang="pl-PL" sz="1600" b="0" i="0" u="none" strike="noStrike" cap="none" normalizeH="0" baseline="0" dirty="0" smtClean="0">
                <a:ln>
                  <a:noFill/>
                </a:ln>
                <a:solidFill>
                  <a:srgbClr val="0D0D0D"/>
                </a:solidFill>
                <a:effectLst/>
                <a:latin typeface="Calibri" pitchFamily="34" charset="0"/>
                <a:cs typeface="Arial" pitchFamily="34" charset="0"/>
              </a:endParaRPr>
            </a:p>
            <a:p>
              <a:pPr marL="457200" marR="0" lvl="1" indent="0" algn="l" defTabSz="914400" rtl="0" eaLnBrk="1" fontAlgn="base" latinLnBrk="0" hangingPunct="1">
                <a:lnSpc>
                  <a:spcPct val="100000"/>
                </a:lnSpc>
                <a:spcBef>
                  <a:spcPct val="0"/>
                </a:spcBef>
                <a:buClrTx/>
                <a:buSzTx/>
                <a:buFontTx/>
                <a:buNone/>
                <a:tabLst/>
              </a:pPr>
              <a:r>
                <a:rPr kumimoji="0" lang="pl-PL" sz="1600" b="0" i="0" u="none" strike="noStrike" cap="none" normalizeH="0" baseline="0" dirty="0" smtClean="0">
                  <a:ln>
                    <a:noFill/>
                  </a:ln>
                  <a:solidFill>
                    <a:srgbClr val="0D0D0D"/>
                  </a:solidFill>
                  <a:effectLst/>
                  <a:latin typeface="Calibri" pitchFamily="34" charset="0"/>
                  <a:cs typeface="Arial" pitchFamily="34" charset="0"/>
                </a:rPr>
                <a:t>Płaszczyzna oceny: </a:t>
              </a:r>
              <a:br>
                <a:rPr kumimoji="0" lang="pl-PL" sz="1600" b="0" i="0" u="none" strike="noStrike" cap="none" normalizeH="0" baseline="0" dirty="0" smtClean="0">
                  <a:ln>
                    <a:noFill/>
                  </a:ln>
                  <a:solidFill>
                    <a:srgbClr val="0D0D0D"/>
                  </a:solidFill>
                  <a:effectLst/>
                  <a:latin typeface="Calibri" pitchFamily="34" charset="0"/>
                  <a:cs typeface="Arial" pitchFamily="34" charset="0"/>
                </a:rPr>
              </a:br>
              <a:r>
                <a:rPr kumimoji="0" lang="pl-PL" sz="1600" b="0" i="0" u="none" strike="noStrike" cap="none" normalizeH="0" baseline="0" dirty="0" smtClean="0">
                  <a:ln>
                    <a:noFill/>
                  </a:ln>
                  <a:solidFill>
                    <a:srgbClr val="0D0D0D"/>
                  </a:solidFill>
                  <a:effectLst/>
                  <a:latin typeface="Calibri" pitchFamily="34" charset="0"/>
                  <a:cs typeface="Arial" pitchFamily="34" charset="0"/>
                </a:rPr>
                <a:t>- dopuszczalności, </a:t>
              </a:r>
            </a:p>
            <a:p>
              <a:pPr marL="457200" marR="0" lvl="1" indent="0" algn="l" defTabSz="914400" rtl="0" eaLnBrk="1" fontAlgn="base" latinLnBrk="0" hangingPunct="1">
                <a:lnSpc>
                  <a:spcPct val="100000"/>
                </a:lnSpc>
                <a:spcBef>
                  <a:spcPct val="0"/>
                </a:spcBef>
                <a:buClrTx/>
                <a:buSzTx/>
                <a:buFontTx/>
                <a:buNone/>
                <a:tabLst/>
              </a:pPr>
              <a:r>
                <a:rPr kumimoji="0" lang="pl-PL" sz="1600" b="0" i="0" u="none" strike="noStrike" cap="none" normalizeH="0" baseline="0" dirty="0" smtClean="0">
                  <a:ln>
                    <a:noFill/>
                  </a:ln>
                  <a:solidFill>
                    <a:srgbClr val="0D0D0D"/>
                  </a:solidFill>
                  <a:effectLst/>
                  <a:latin typeface="Calibri" pitchFamily="34" charset="0"/>
                  <a:cs typeface="Arial" pitchFamily="34" charset="0"/>
                </a:rPr>
                <a:t>- administracyjności</a:t>
              </a:r>
            </a:p>
            <a:p>
              <a:pPr marL="457200" marR="0" lvl="1" indent="0" algn="l" defTabSz="914400" rtl="0" eaLnBrk="1" fontAlgn="base" latinLnBrk="0" hangingPunct="1">
                <a:lnSpc>
                  <a:spcPct val="100000"/>
                </a:lnSpc>
                <a:spcBef>
                  <a:spcPct val="0"/>
                </a:spcBef>
                <a:buClrTx/>
                <a:buSzTx/>
                <a:buFontTx/>
                <a:buNone/>
                <a:tabLst/>
              </a:pPr>
              <a:r>
                <a:rPr kumimoji="0" lang="pl-PL" sz="1600" b="0" i="0" u="none" strike="noStrike" cap="none" normalizeH="0" baseline="0" dirty="0" smtClean="0">
                  <a:ln>
                    <a:noFill/>
                  </a:ln>
                  <a:solidFill>
                    <a:srgbClr val="0D0D0D"/>
                  </a:solidFill>
                  <a:effectLst/>
                  <a:latin typeface="Calibri" pitchFamily="34" charset="0"/>
                  <a:cs typeface="Arial" pitchFamily="34" charset="0"/>
                </a:rPr>
                <a:t>- braki formalne i oczywiste omyłki</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46" name="Łącznik prosty ze strzałką 23"/>
            <p:cNvCxnSpPr>
              <a:cxnSpLocks noChangeShapeType="1"/>
            </p:cNvCxnSpPr>
            <p:nvPr/>
          </p:nvCxnSpPr>
          <p:spPr bwMode="auto">
            <a:xfrm flipH="1">
              <a:off x="1966059" y="2400284"/>
              <a:ext cx="1335094" cy="395014"/>
            </a:xfrm>
            <a:prstGeom prst="straightConnector1">
              <a:avLst/>
            </a:prstGeom>
            <a:noFill/>
            <a:ln w="19050">
              <a:solidFill>
                <a:srgbClr val="4579B8"/>
              </a:solidFill>
              <a:round/>
              <a:headEnd/>
              <a:tailEnd type="arrow" w="med" len="med"/>
            </a:ln>
          </p:spPr>
        </p:cxnSp>
        <p:cxnSp>
          <p:nvCxnSpPr>
            <p:cNvPr id="47" name="Łącznik prosty ze strzałką 24"/>
            <p:cNvCxnSpPr>
              <a:cxnSpLocks noChangeShapeType="1"/>
            </p:cNvCxnSpPr>
            <p:nvPr/>
          </p:nvCxnSpPr>
          <p:spPr bwMode="auto">
            <a:xfrm>
              <a:off x="4216401" y="2390219"/>
              <a:ext cx="1170599" cy="404241"/>
            </a:xfrm>
            <a:prstGeom prst="straightConnector1">
              <a:avLst/>
            </a:prstGeom>
            <a:noFill/>
            <a:ln w="19050">
              <a:solidFill>
                <a:srgbClr val="4579B8"/>
              </a:solidFill>
              <a:round/>
              <a:headEnd/>
              <a:tailEnd type="arrow" w="med" len="med"/>
            </a:ln>
          </p:spPr>
        </p:cxnSp>
        <p:cxnSp>
          <p:nvCxnSpPr>
            <p:cNvPr id="48" name="Łącznik prosty ze strzałką 27"/>
            <p:cNvCxnSpPr>
              <a:cxnSpLocks noChangeShapeType="1"/>
            </p:cNvCxnSpPr>
            <p:nvPr/>
          </p:nvCxnSpPr>
          <p:spPr bwMode="auto">
            <a:xfrm flipH="1">
              <a:off x="5684638" y="3200377"/>
              <a:ext cx="749" cy="848854"/>
            </a:xfrm>
            <a:prstGeom prst="straightConnector1">
              <a:avLst/>
            </a:prstGeom>
            <a:noFill/>
            <a:ln w="19050">
              <a:solidFill>
                <a:srgbClr val="4579B8"/>
              </a:solidFill>
              <a:round/>
              <a:headEnd/>
              <a:tailEnd type="arrow" w="med" len="med"/>
            </a:ln>
          </p:spPr>
        </p:cxnSp>
        <p:cxnSp>
          <p:nvCxnSpPr>
            <p:cNvPr id="49" name="Łącznik prosty ze strzałką 28"/>
            <p:cNvCxnSpPr>
              <a:cxnSpLocks noChangeShapeType="1"/>
            </p:cNvCxnSpPr>
            <p:nvPr/>
          </p:nvCxnSpPr>
          <p:spPr bwMode="auto">
            <a:xfrm>
              <a:off x="3639709" y="1327621"/>
              <a:ext cx="0" cy="386628"/>
            </a:xfrm>
            <a:prstGeom prst="straightConnector1">
              <a:avLst/>
            </a:prstGeom>
            <a:noFill/>
            <a:ln w="19050">
              <a:solidFill>
                <a:srgbClr val="4579B8"/>
              </a:solidFill>
              <a:round/>
              <a:headEnd/>
              <a:tailEnd type="arrow" w="med" len="med"/>
            </a:ln>
          </p:spPr>
        </p:cxnSp>
        <p:sp>
          <p:nvSpPr>
            <p:cNvPr id="56" name="Prostokąt 37"/>
            <p:cNvSpPr>
              <a:spLocks noChangeArrowheads="1"/>
            </p:cNvSpPr>
            <p:nvPr/>
          </p:nvSpPr>
          <p:spPr bwMode="auto">
            <a:xfrm>
              <a:off x="1000125" y="2823814"/>
              <a:ext cx="1540713" cy="378242"/>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pl-PL" sz="8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pl-PL" sz="800" dirty="0" smtClean="0">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1600" b="0" i="0" u="none" strike="noStrike" cap="none" normalizeH="0" baseline="0" dirty="0" smtClean="0">
                  <a:ln>
                    <a:noFill/>
                  </a:ln>
                  <a:solidFill>
                    <a:schemeClr val="tx1"/>
                  </a:solidFill>
                  <a:effectLst/>
                  <a:latin typeface="Calibri" pitchFamily="34" charset="0"/>
                  <a:cs typeface="Arial" pitchFamily="34" charset="0"/>
                </a:rPr>
                <a:t>bez rozpatrzenia</a:t>
              </a:r>
              <a:endParaRPr kumimoji="0" lang="pl-PL" sz="16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0" u="none" strike="noStrike" cap="none" normalizeH="0" baseline="0" dirty="0" smtClean="0">
                  <a:ln>
                    <a:noFill/>
                  </a:ln>
                  <a:solidFill>
                    <a:srgbClr val="0D0D0D"/>
                  </a:solidFill>
                  <a:effectLst/>
                  <a:latin typeface="Times New Roman" pitchFamily="18" charset="0"/>
                  <a:cs typeface="Arial" pitchFamily="34" charset="0"/>
                </a:rPr>
                <a:t/>
              </a:r>
              <a:br>
                <a:rPr kumimoji="0" lang="pl-PL" sz="800" b="0" i="0" u="none" strike="noStrike" cap="none" normalizeH="0" baseline="0" dirty="0" smtClean="0">
                  <a:ln>
                    <a:noFill/>
                  </a:ln>
                  <a:solidFill>
                    <a:srgbClr val="0D0D0D"/>
                  </a:solidFill>
                  <a:effectLst/>
                  <a:latin typeface="Times New Roman" pitchFamily="18" charset="0"/>
                  <a:cs typeface="Arial" pitchFamily="34" charset="0"/>
                </a:rPr>
              </a:b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7" name="Prostokąt 10"/>
            <p:cNvSpPr>
              <a:spLocks noChangeArrowheads="1"/>
            </p:cNvSpPr>
            <p:nvPr/>
          </p:nvSpPr>
          <p:spPr bwMode="auto">
            <a:xfrm>
              <a:off x="3023807" y="3607134"/>
              <a:ext cx="1376218" cy="494817"/>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1600" b="0" i="0" u="none" strike="noStrike" cap="none" normalizeH="0" baseline="0" dirty="0" smtClean="0">
                  <a:ln>
                    <a:noFill/>
                  </a:ln>
                  <a:solidFill>
                    <a:schemeClr val="tx1"/>
                  </a:solidFill>
                  <a:effectLst/>
                  <a:latin typeface="Calibri" pitchFamily="34" charset="0"/>
                  <a:cs typeface="Arial" pitchFamily="34" charset="0"/>
                </a:rPr>
                <a:t>protest</a:t>
              </a: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62" name="Łącznik prosty ze strzałką 25"/>
            <p:cNvCxnSpPr>
              <a:cxnSpLocks noChangeShapeType="1"/>
            </p:cNvCxnSpPr>
            <p:nvPr/>
          </p:nvCxnSpPr>
          <p:spPr bwMode="auto">
            <a:xfrm>
              <a:off x="3710481" y="3208764"/>
              <a:ext cx="0" cy="378242"/>
            </a:xfrm>
            <a:prstGeom prst="straightConnector1">
              <a:avLst/>
            </a:prstGeom>
            <a:noFill/>
            <a:ln w="19050">
              <a:solidFill>
                <a:srgbClr val="4579B8"/>
              </a:solidFill>
              <a:round/>
              <a:headEnd/>
              <a:tailEnd type="arrow" w="med" len="med"/>
            </a:ln>
          </p:spPr>
        </p:cxnSp>
        <p:cxnSp>
          <p:nvCxnSpPr>
            <p:cNvPr id="70660" name="Łącznik prosty ze strzałką 40"/>
            <p:cNvCxnSpPr>
              <a:cxnSpLocks noChangeShapeType="1"/>
            </p:cNvCxnSpPr>
            <p:nvPr/>
          </p:nvCxnSpPr>
          <p:spPr bwMode="auto">
            <a:xfrm>
              <a:off x="3650229" y="2446411"/>
              <a:ext cx="0" cy="377403"/>
            </a:xfrm>
            <a:prstGeom prst="straightConnector1">
              <a:avLst/>
            </a:prstGeom>
            <a:noFill/>
            <a:ln w="19050">
              <a:solidFill>
                <a:srgbClr val="4579B8"/>
              </a:solidFill>
              <a:round/>
              <a:headEnd/>
              <a:tailEnd type="arrow" w="med" len="med"/>
            </a:ln>
          </p:spPr>
        </p:cxnSp>
      </p:grpSp>
      <p:sp>
        <p:nvSpPr>
          <p:cNvPr id="66" name="pole tekstowe 65"/>
          <p:cNvSpPr txBox="1"/>
          <p:nvPr/>
        </p:nvSpPr>
        <p:spPr>
          <a:xfrm>
            <a:off x="1790700" y="304800"/>
            <a:ext cx="3743325" cy="461665"/>
          </a:xfrm>
          <a:prstGeom prst="rect">
            <a:avLst/>
          </a:prstGeom>
          <a:noFill/>
        </p:spPr>
        <p:txBody>
          <a:bodyPr wrap="square" rtlCol="0">
            <a:spAutoFit/>
          </a:bodyPr>
          <a:lstStyle/>
          <a:p>
            <a:r>
              <a:rPr lang="pl-PL" sz="2400" b="1" dirty="0" smtClean="0">
                <a:solidFill>
                  <a:schemeClr val="tx2">
                    <a:lumMod val="75000"/>
                  </a:schemeClr>
                </a:solidFill>
                <a:latin typeface="TitilliumText25L"/>
              </a:rPr>
              <a:t>Ocena</a:t>
            </a:r>
            <a:r>
              <a:rPr lang="pl-PL" sz="2400" dirty="0" smtClean="0">
                <a:solidFill>
                  <a:schemeClr val="tx2">
                    <a:lumMod val="75000"/>
                  </a:schemeClr>
                </a:solidFill>
                <a:latin typeface="TitilliumText25L"/>
              </a:rPr>
              <a:t> </a:t>
            </a:r>
            <a:r>
              <a:rPr lang="pl-PL" sz="2400" b="1" dirty="0" smtClean="0">
                <a:solidFill>
                  <a:schemeClr val="tx2">
                    <a:lumMod val="75000"/>
                  </a:schemeClr>
                </a:solidFill>
                <a:latin typeface="TitilliumText25L"/>
              </a:rPr>
              <a:t>wstępna</a:t>
            </a:r>
            <a:endParaRPr lang="pl-PL" sz="2400" b="1" dirty="0">
              <a:solidFill>
                <a:schemeClr val="tx2">
                  <a:lumMod val="75000"/>
                </a:schemeClr>
              </a:solidFill>
              <a:latin typeface="TitilliumText25L"/>
            </a:endParaRPr>
          </a:p>
        </p:txBody>
      </p:sp>
      <p:sp>
        <p:nvSpPr>
          <p:cNvPr id="69" name="pole tekstowe 68"/>
          <p:cNvSpPr txBox="1"/>
          <p:nvPr/>
        </p:nvSpPr>
        <p:spPr>
          <a:xfrm>
            <a:off x="1447800" y="6305550"/>
            <a:ext cx="184731" cy="369332"/>
          </a:xfrm>
          <a:prstGeom prst="rect">
            <a:avLst/>
          </a:prstGeom>
          <a:noFill/>
        </p:spPr>
        <p:txBody>
          <a:bodyPr wrap="none" rtlCol="0">
            <a:spAutoFit/>
          </a:bodyPr>
          <a:lstStyle/>
          <a:p>
            <a:endParaRPr lang="pl-PL" dirty="0"/>
          </a:p>
        </p:txBody>
      </p:sp>
      <p:sp>
        <p:nvSpPr>
          <p:cNvPr id="71" name="pole tekstowe 70"/>
          <p:cNvSpPr txBox="1"/>
          <p:nvPr/>
        </p:nvSpPr>
        <p:spPr>
          <a:xfrm>
            <a:off x="923925" y="5876925"/>
            <a:ext cx="184731" cy="369332"/>
          </a:xfrm>
          <a:prstGeom prst="rect">
            <a:avLst/>
          </a:prstGeom>
          <a:noFill/>
        </p:spPr>
        <p:txBody>
          <a:bodyPr wrap="none" rtlCol="0">
            <a:spAutoFit/>
          </a:bodyPr>
          <a:lstStyle/>
          <a:p>
            <a:endParaRPr lang="pl-PL" dirty="0"/>
          </a:p>
        </p:txBody>
      </p:sp>
      <p:pic>
        <p:nvPicPr>
          <p:cNvPr id="72" name="Obraz 7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73" name="pole tekstowe 72"/>
          <p:cNvSpPr txBox="1"/>
          <p:nvPr/>
        </p:nvSpPr>
        <p:spPr>
          <a:xfrm>
            <a:off x="342900" y="4951274"/>
            <a:ext cx="8572500" cy="1200329"/>
          </a:xfrm>
          <a:prstGeom prst="rect">
            <a:avLst/>
          </a:prstGeom>
          <a:noFill/>
        </p:spPr>
        <p:txBody>
          <a:bodyPr wrap="square" rtlCol="0">
            <a:spAutoFit/>
          </a:bodyPr>
          <a:lstStyle/>
          <a:p>
            <a:pPr algn="just"/>
            <a:r>
              <a:rPr lang="pl-PL" u="sng" dirty="0" smtClean="0">
                <a:solidFill>
                  <a:schemeClr val="tx2">
                    <a:lumMod val="75000"/>
                  </a:schemeClr>
                </a:solidFill>
                <a:latin typeface="TitilliumText25L"/>
              </a:rPr>
              <a:t>Celem oceny wstępnej jest:</a:t>
            </a:r>
          </a:p>
          <a:p>
            <a:pPr algn="just">
              <a:buFont typeface="Wingdings" pitchFamily="2" charset="2"/>
              <a:buChar char="Ø"/>
            </a:pPr>
            <a:r>
              <a:rPr lang="pl-PL" dirty="0" smtClean="0">
                <a:solidFill>
                  <a:schemeClr val="tx2">
                    <a:lumMod val="75000"/>
                  </a:schemeClr>
                </a:solidFill>
                <a:latin typeface="TitilliumText25L"/>
              </a:rPr>
              <a:t> wyselekcjonowanie projektów wpisujących się w założenia danego naboru,</a:t>
            </a:r>
          </a:p>
          <a:p>
            <a:pPr algn="just">
              <a:buFont typeface="Wingdings" pitchFamily="2" charset="2"/>
              <a:buChar char="Ø"/>
            </a:pPr>
            <a:r>
              <a:rPr lang="pl-PL" dirty="0" smtClean="0">
                <a:solidFill>
                  <a:schemeClr val="tx2">
                    <a:lumMod val="75000"/>
                  </a:schemeClr>
                </a:solidFill>
                <a:latin typeface="TitilliumText25L"/>
              </a:rPr>
              <a:t> wyeliminowanie niespójności w dokumentacji oraz skorygowanie elementów niezgodnych z instrukcją wypełniania wniosku o dofinansowanie.</a:t>
            </a:r>
            <a:endParaRPr lang="pl-PL" dirty="0"/>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203"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902" y="329992"/>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pic>
        <p:nvPicPr>
          <p:cNvPr id="10" name="Obraz 8"/>
          <p:cNvPicPr>
            <a:picLocks noChangeAspect="1"/>
          </p:cNvPicPr>
          <p:nvPr/>
        </p:nvPicPr>
        <p:blipFill>
          <a:blip r:embed="rId7" cstate="print"/>
          <a:srcRect/>
          <a:stretch>
            <a:fillRect/>
          </a:stretch>
        </p:blipFill>
        <p:spPr bwMode="auto">
          <a:xfrm>
            <a:off x="7508406" y="133670"/>
            <a:ext cx="1734797" cy="1348847"/>
          </a:xfrm>
          <a:prstGeom prst="rect">
            <a:avLst/>
          </a:prstGeom>
          <a:noFill/>
          <a:ln w="9525">
            <a:noFill/>
            <a:miter lim="800000"/>
            <a:headEnd/>
            <a:tailEnd/>
          </a:ln>
        </p:spPr>
      </p:pic>
      <p:sp>
        <p:nvSpPr>
          <p:cNvPr id="16" name="Prostokąt 15"/>
          <p:cNvSpPr/>
          <p:nvPr/>
        </p:nvSpPr>
        <p:spPr>
          <a:xfrm>
            <a:off x="2351610" y="725414"/>
            <a:ext cx="4639185" cy="461665"/>
          </a:xfrm>
          <a:prstGeom prst="rect">
            <a:avLst/>
          </a:prstGeom>
        </p:spPr>
        <p:txBody>
          <a:bodyPr wrap="square">
            <a:spAutoFit/>
          </a:bodyPr>
          <a:lstStyle/>
          <a:p>
            <a:pPr algn="ctr"/>
            <a:endParaRPr lang="pl-PL" sz="2400" dirty="0" smtClean="0">
              <a:solidFill>
                <a:schemeClr val="tx2">
                  <a:lumMod val="75000"/>
                </a:schemeClr>
              </a:solidFill>
              <a:latin typeface="TitilliumText25L"/>
            </a:endParaRPr>
          </a:p>
        </p:txBody>
      </p:sp>
      <p:sp>
        <p:nvSpPr>
          <p:cNvPr id="19" name="Prostokąt 18"/>
          <p:cNvSpPr/>
          <p:nvPr/>
        </p:nvSpPr>
        <p:spPr>
          <a:xfrm>
            <a:off x="599245" y="860477"/>
            <a:ext cx="8186467" cy="6463308"/>
          </a:xfrm>
          <a:prstGeom prst="rect">
            <a:avLst/>
          </a:prstGeom>
        </p:spPr>
        <p:txBody>
          <a:bodyPr wrap="square">
            <a:spAutoFit/>
          </a:bodyPr>
          <a:lstStyle/>
          <a:p>
            <a:pPr marL="457200" indent="-457200" algn="ctr">
              <a:defRPr/>
            </a:pPr>
            <a:r>
              <a:rPr lang="pl-PL" sz="2200" dirty="0" smtClean="0">
                <a:solidFill>
                  <a:schemeClr val="accent1">
                    <a:lumMod val="50000"/>
                  </a:schemeClr>
                </a:solidFill>
                <a:latin typeface="TitilliumText25L"/>
              </a:rPr>
              <a:t>	</a:t>
            </a:r>
          </a:p>
          <a:p>
            <a:pPr marL="457200" indent="-457200" algn="ctr">
              <a:defRPr/>
            </a:pPr>
            <a:endParaRPr lang="pl-PL" sz="1200" spc="50" dirty="0" smtClean="0">
              <a:solidFill>
                <a:schemeClr val="accent1">
                  <a:lumMod val="50000"/>
                </a:schemeClr>
              </a:solidFill>
              <a:latin typeface="TitilliumText25L"/>
            </a:endParaRPr>
          </a:p>
          <a:p>
            <a:pPr marL="457200" indent="-457200" algn="ctr">
              <a:defRPr/>
            </a:pPr>
            <a:r>
              <a:rPr lang="pl-PL" sz="2400" spc="50" dirty="0" smtClean="0">
                <a:solidFill>
                  <a:schemeClr val="accent1">
                    <a:lumMod val="50000"/>
                  </a:schemeClr>
                </a:solidFill>
                <a:latin typeface="TitilliumText25L"/>
              </a:rPr>
              <a:t>Konkurs skierowany jest do </a:t>
            </a:r>
            <a:br>
              <a:rPr lang="pl-PL" sz="2400" spc="50" dirty="0" smtClean="0">
                <a:solidFill>
                  <a:schemeClr val="accent1">
                    <a:lumMod val="50000"/>
                  </a:schemeClr>
                </a:solidFill>
                <a:latin typeface="TitilliumText25L"/>
              </a:rPr>
            </a:br>
            <a:r>
              <a:rPr lang="pl-PL" sz="2400" b="1" spc="50" dirty="0" smtClean="0">
                <a:solidFill>
                  <a:schemeClr val="tx2">
                    <a:lumMod val="75000"/>
                  </a:schemeClr>
                </a:solidFill>
                <a:latin typeface="TitilliumText25L"/>
              </a:rPr>
              <a:t>mikro</a:t>
            </a:r>
            <a:r>
              <a:rPr lang="pl-PL" sz="2400" b="1" spc="50" dirty="0">
                <a:solidFill>
                  <a:schemeClr val="tx2">
                    <a:lumMod val="75000"/>
                  </a:schemeClr>
                </a:solidFill>
                <a:latin typeface="TitilliumText25L"/>
              </a:rPr>
              <a:t>, </a:t>
            </a:r>
            <a:r>
              <a:rPr lang="pl-PL" sz="2400" b="1" spc="50" dirty="0" smtClean="0">
                <a:solidFill>
                  <a:schemeClr val="tx2">
                    <a:lumMod val="75000"/>
                  </a:schemeClr>
                </a:solidFill>
                <a:latin typeface="TitilliumText25L"/>
              </a:rPr>
              <a:t>małych </a:t>
            </a:r>
            <a:r>
              <a:rPr lang="pl-PL" sz="2400" b="1" spc="50" dirty="0">
                <a:solidFill>
                  <a:schemeClr val="tx2">
                    <a:lumMod val="75000"/>
                  </a:schemeClr>
                </a:solidFill>
                <a:latin typeface="TitilliumText25L"/>
              </a:rPr>
              <a:t>i </a:t>
            </a:r>
            <a:r>
              <a:rPr lang="pl-PL" sz="2400" b="1" spc="50" dirty="0" smtClean="0">
                <a:solidFill>
                  <a:schemeClr val="tx2">
                    <a:lumMod val="75000"/>
                  </a:schemeClr>
                </a:solidFill>
                <a:latin typeface="TitilliumText25L"/>
              </a:rPr>
              <a:t>średnich przedsiębiorstw </a:t>
            </a:r>
            <a:r>
              <a:rPr lang="pl-PL" sz="2400" spc="50" dirty="0" smtClean="0">
                <a:solidFill>
                  <a:schemeClr val="tx2">
                    <a:lumMod val="75000"/>
                  </a:schemeClr>
                </a:solidFill>
                <a:latin typeface="TitilliumText25L"/>
              </a:rPr>
              <a:t>funkcjonujących na obszarze </a:t>
            </a:r>
            <a:r>
              <a:rPr lang="pl-PL" sz="2400" spc="50" dirty="0">
                <a:solidFill>
                  <a:schemeClr val="accent1">
                    <a:lumMod val="50000"/>
                  </a:schemeClr>
                </a:solidFill>
                <a:latin typeface="TitilliumText25L"/>
              </a:rPr>
              <a:t>Koszalińsko- </a:t>
            </a:r>
            <a:r>
              <a:rPr lang="pl-PL" sz="2400" spc="50" dirty="0" smtClean="0">
                <a:solidFill>
                  <a:schemeClr val="accent1">
                    <a:lumMod val="50000"/>
                  </a:schemeClr>
                </a:solidFill>
                <a:latin typeface="TitilliumText25L"/>
              </a:rPr>
              <a:t>Kołobrzesko-Białogardzkiego </a:t>
            </a:r>
            <a:r>
              <a:rPr lang="pl-PL" sz="2400" spc="50" dirty="0">
                <a:solidFill>
                  <a:schemeClr val="accent1">
                    <a:lumMod val="50000"/>
                  </a:schemeClr>
                </a:solidFill>
                <a:latin typeface="TitilliumText25L"/>
              </a:rPr>
              <a:t>Obszaru </a:t>
            </a:r>
            <a:r>
              <a:rPr lang="pl-PL" sz="2400" spc="50" dirty="0" smtClean="0">
                <a:solidFill>
                  <a:schemeClr val="accent1">
                    <a:lumMod val="50000"/>
                  </a:schemeClr>
                </a:solidFill>
                <a:latin typeface="TitilliumText25L"/>
              </a:rPr>
              <a:t>Funkcjonalneg</a:t>
            </a:r>
            <a:r>
              <a:rPr lang="pl-PL" sz="2400" dirty="0" smtClean="0">
                <a:solidFill>
                  <a:schemeClr val="accent1">
                    <a:lumMod val="50000"/>
                  </a:schemeClr>
                </a:solidFill>
                <a:latin typeface="TitilliumText25L"/>
              </a:rPr>
              <a:t>o</a:t>
            </a:r>
          </a:p>
          <a:p>
            <a:pPr marL="457200" indent="-9525" algn="ctr">
              <a:defRPr/>
            </a:pPr>
            <a:endParaRPr lang="pl-PL" dirty="0" smtClean="0">
              <a:solidFill>
                <a:schemeClr val="accent1">
                  <a:lumMod val="50000"/>
                </a:schemeClr>
              </a:solidFill>
              <a:latin typeface="TitilliumText25L"/>
            </a:endParaRPr>
          </a:p>
          <a:p>
            <a:pPr marL="457200" indent="-9525" algn="ctr">
              <a:defRPr/>
            </a:pPr>
            <a:endParaRPr lang="pl-PL" sz="1200" b="1" dirty="0" smtClean="0">
              <a:solidFill>
                <a:schemeClr val="accent1">
                  <a:lumMod val="50000"/>
                </a:schemeClr>
              </a:solidFill>
              <a:latin typeface="TitilliumText25L"/>
            </a:endParaRPr>
          </a:p>
          <a:p>
            <a:pPr marL="457200" indent="-9525" algn="ctr">
              <a:spcAft>
                <a:spcPts val="600"/>
              </a:spcAft>
              <a:defRPr/>
            </a:pPr>
            <a:r>
              <a:rPr lang="pl-PL" sz="2400" b="1" dirty="0" smtClean="0">
                <a:solidFill>
                  <a:schemeClr val="accent1">
                    <a:lumMod val="50000"/>
                  </a:schemeClr>
                </a:solidFill>
                <a:latin typeface="TitilliumText25L"/>
              </a:rPr>
              <a:t>Cel Działania 1.8</a:t>
            </a:r>
            <a:r>
              <a:rPr lang="pl-PL" sz="2400" dirty="0" smtClean="0">
                <a:solidFill>
                  <a:schemeClr val="accent1">
                    <a:lumMod val="50000"/>
                  </a:schemeClr>
                </a:solidFill>
                <a:latin typeface="TitilliumText25L"/>
              </a:rPr>
              <a:t> </a:t>
            </a:r>
          </a:p>
          <a:p>
            <a:pPr marL="457200" indent="-9525" algn="ctr">
              <a:spcAft>
                <a:spcPts val="1800"/>
              </a:spcAft>
              <a:defRPr/>
            </a:pPr>
            <a:r>
              <a:rPr lang="pl-PL" sz="2400" spc="70" dirty="0">
                <a:solidFill>
                  <a:schemeClr val="accent1">
                    <a:lumMod val="50000"/>
                  </a:schemeClr>
                </a:solidFill>
                <a:latin typeface="TitilliumText25L"/>
              </a:rPr>
              <a:t>Z</a:t>
            </a:r>
            <a:r>
              <a:rPr lang="pl-PL" sz="2400" spc="70" dirty="0" smtClean="0">
                <a:solidFill>
                  <a:schemeClr val="accent1">
                    <a:lumMod val="50000"/>
                  </a:schemeClr>
                </a:solidFill>
                <a:latin typeface="TitilliumText25L"/>
              </a:rPr>
              <a:t>większenie konkurencyjności sektora MŚP na obszarze </a:t>
            </a:r>
            <a:r>
              <a:rPr lang="pl-PL" sz="2400" i="1" spc="70" dirty="0" smtClean="0">
                <a:solidFill>
                  <a:schemeClr val="accent1">
                    <a:lumMod val="50000"/>
                  </a:schemeClr>
                </a:solidFill>
                <a:latin typeface="TitilliumText25L"/>
              </a:rPr>
              <a:t>Zintegrowanych Inwestycji Terytorialnych Koszalińsko-Kołobrzesko-Białogardzkiego Obszaru Funkcjonalnego </a:t>
            </a:r>
            <a:r>
              <a:rPr lang="pl-PL" sz="2400" spc="70" dirty="0" smtClean="0">
                <a:solidFill>
                  <a:schemeClr val="accent1">
                    <a:lumMod val="50000"/>
                  </a:schemeClr>
                </a:solidFill>
                <a:latin typeface="TitilliumText25L"/>
              </a:rPr>
              <a:t>poprzez wdrażanie w przedsiębiorstwach innowacyjnych rozwiązań</a:t>
            </a:r>
          </a:p>
          <a:p>
            <a:pPr marL="457200" indent="-9525" algn="ctr">
              <a:spcAft>
                <a:spcPts val="1200"/>
              </a:spcAft>
              <a:defRPr/>
            </a:pPr>
            <a:endParaRPr lang="pl-PL" sz="2200" dirty="0" smtClean="0">
              <a:solidFill>
                <a:schemeClr val="accent1">
                  <a:lumMod val="50000"/>
                </a:schemeClr>
              </a:solidFill>
              <a:latin typeface="TitilliumText25L"/>
            </a:endParaRPr>
          </a:p>
          <a:p>
            <a:pPr marL="457200" indent="-457200" algn="just">
              <a:defRPr/>
            </a:pPr>
            <a:r>
              <a:rPr lang="pl-PL" sz="2200" dirty="0" smtClean="0">
                <a:solidFill>
                  <a:schemeClr val="accent1">
                    <a:lumMod val="50000"/>
                  </a:schemeClr>
                </a:solidFill>
                <a:latin typeface="TitilliumText25L"/>
              </a:rPr>
              <a:t>	</a:t>
            </a:r>
            <a:r>
              <a:rPr lang="pl-PL" sz="2200" b="1" dirty="0" smtClean="0">
                <a:latin typeface="TitilliumText25L"/>
              </a:rPr>
              <a:t>	 </a:t>
            </a:r>
          </a:p>
        </p:txBody>
      </p:sp>
    </p:spTree>
    <p:extLst>
      <p:ext uri="{BB962C8B-B14F-4D97-AF65-F5344CB8AC3E}">
        <p14:creationId xmlns:p14="http://schemas.microsoft.com/office/powerpoint/2010/main" val="2557913799"/>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rcRect b="63889"/>
          <a:stretch>
            <a:fillRect/>
          </a:stretch>
        </p:blipFill>
        <p:spPr>
          <a:xfrm>
            <a:off x="0" y="504825"/>
            <a:ext cx="9144000" cy="31623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795" y="171450"/>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2960952" y="760576"/>
            <a:ext cx="3277477" cy="461665"/>
          </a:xfrm>
          <a:prstGeom prst="rect">
            <a:avLst/>
          </a:prstGeom>
        </p:spPr>
        <p:txBody>
          <a:bodyPr wrap="square">
            <a:spAutoFit/>
          </a:bodyPr>
          <a:lstStyle/>
          <a:p>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511458" y="2299633"/>
            <a:ext cx="8050138" cy="461665"/>
          </a:xfrm>
          <a:prstGeom prst="rect">
            <a:avLst/>
          </a:prstGeom>
          <a:noFill/>
        </p:spPr>
        <p:txBody>
          <a:bodyPr wrap="square" rtlCol="0">
            <a:spAutoFit/>
          </a:bodyPr>
          <a:lstStyle/>
          <a:p>
            <a:pPr algn="just"/>
            <a:endParaRPr lang="pl-PL" sz="2400" dirty="0">
              <a:latin typeface="TitilliumText25L"/>
            </a:endParaRPr>
          </a:p>
        </p:txBody>
      </p:sp>
      <p:pic>
        <p:nvPicPr>
          <p:cNvPr id="20" name="Obraz 8"/>
          <p:cNvPicPr>
            <a:picLocks noChangeAspect="1"/>
          </p:cNvPicPr>
          <p:nvPr/>
        </p:nvPicPr>
        <p:blipFill>
          <a:blip r:embed="rId7" cstate="print"/>
          <a:srcRect/>
          <a:stretch>
            <a:fillRect/>
          </a:stretch>
        </p:blipFill>
        <p:spPr bwMode="auto">
          <a:xfrm>
            <a:off x="7369265" y="0"/>
            <a:ext cx="1642454" cy="1277048"/>
          </a:xfrm>
          <a:prstGeom prst="rect">
            <a:avLst/>
          </a:prstGeom>
          <a:noFill/>
          <a:ln w="9525">
            <a:noFill/>
            <a:miter lim="800000"/>
            <a:headEnd/>
            <a:tailEnd/>
          </a:ln>
        </p:spPr>
      </p:pic>
      <p:sp>
        <p:nvSpPr>
          <p:cNvPr id="21" name="pole tekstowe 20"/>
          <p:cNvSpPr txBox="1"/>
          <p:nvPr/>
        </p:nvSpPr>
        <p:spPr>
          <a:xfrm>
            <a:off x="1414732" y="1932317"/>
            <a:ext cx="184731" cy="369332"/>
          </a:xfrm>
          <a:prstGeom prst="rect">
            <a:avLst/>
          </a:prstGeom>
          <a:noFill/>
        </p:spPr>
        <p:txBody>
          <a:bodyPr wrap="none" rtlCol="0">
            <a:spAutoFit/>
          </a:bodyPr>
          <a:lstStyle/>
          <a:p>
            <a:endParaRPr lang="pl-PL" dirty="0"/>
          </a:p>
        </p:txBody>
      </p:sp>
      <p:grpSp>
        <p:nvGrpSpPr>
          <p:cNvPr id="2" name="Grupa 63"/>
          <p:cNvGrpSpPr/>
          <p:nvPr/>
        </p:nvGrpSpPr>
        <p:grpSpPr>
          <a:xfrm>
            <a:off x="1382202" y="995639"/>
            <a:ext cx="7335621" cy="2283674"/>
            <a:chOff x="201102" y="224114"/>
            <a:chExt cx="7335621" cy="2283674"/>
          </a:xfrm>
        </p:grpSpPr>
        <p:sp>
          <p:nvSpPr>
            <p:cNvPr id="29" name="Prostokąt 1"/>
            <p:cNvSpPr>
              <a:spLocks noChangeArrowheads="1"/>
            </p:cNvSpPr>
            <p:nvPr/>
          </p:nvSpPr>
          <p:spPr bwMode="auto">
            <a:xfrm>
              <a:off x="1788671" y="439946"/>
              <a:ext cx="1712092" cy="378528"/>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pl-PL" sz="800" b="0" i="0" u="none" strike="noStrike" cap="none" normalizeH="0" baseline="0" dirty="0" smtClean="0">
                <a:ln>
                  <a:noFill/>
                </a:ln>
                <a:solidFill>
                  <a:srgbClr val="0D0D0D"/>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1200" b="0" i="0" u="none" strike="noStrike" cap="none" normalizeH="0" baseline="0" dirty="0" smtClean="0">
                  <a:ln>
                    <a:noFill/>
                  </a:ln>
                  <a:solidFill>
                    <a:srgbClr val="0D0D0D"/>
                  </a:solidFill>
                  <a:effectLst/>
                  <a:latin typeface="Calibri" pitchFamily="34" charset="0"/>
                  <a:cs typeface="Arial" pitchFamily="34" charset="0"/>
                </a:rPr>
                <a:t>Złożenie dokumentacji aplikacyjnej</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pl-PL"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Prostokąt 5"/>
            <p:cNvSpPr>
              <a:spLocks noChangeArrowheads="1"/>
            </p:cNvSpPr>
            <p:nvPr/>
          </p:nvSpPr>
          <p:spPr bwMode="auto">
            <a:xfrm>
              <a:off x="1798354" y="1035716"/>
              <a:ext cx="1712092" cy="431134"/>
            </a:xfrm>
            <a:prstGeom prst="rect">
              <a:avLst/>
            </a:prstGeom>
            <a:solidFill>
              <a:srgbClr val="BFBFBF"/>
            </a:solid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1200" b="0" i="0" u="none" strike="noStrike" cap="none" normalizeH="0" baseline="0" dirty="0" smtClean="0">
                  <a:ln>
                    <a:noFill/>
                  </a:ln>
                  <a:solidFill>
                    <a:srgbClr val="0D0D0D"/>
                  </a:solidFill>
                  <a:effectLst/>
                  <a:latin typeface="Calibri" pitchFamily="34" charset="0"/>
                  <a:cs typeface="Arial" pitchFamily="34" charset="0"/>
                </a:rPr>
                <a:t>Ocena wstępna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1200" b="0" i="0" u="none" strike="noStrike" cap="none" normalizeH="0" baseline="0" dirty="0" smtClean="0">
                  <a:ln>
                    <a:noFill/>
                  </a:ln>
                  <a:solidFill>
                    <a:srgbClr val="0D0D0D"/>
                  </a:solidFill>
                  <a:effectLst/>
                  <a:latin typeface="Calibri" pitchFamily="34" charset="0"/>
                  <a:cs typeface="Arial" pitchFamily="34" charset="0"/>
                </a:rPr>
                <a:t>(tak/nie)</a:t>
              </a:r>
              <a:endParaRPr kumimoji="0" lang="pl-PL"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Prostokąt 8"/>
            <p:cNvSpPr>
              <a:spLocks noChangeArrowheads="1"/>
            </p:cNvSpPr>
            <p:nvPr/>
          </p:nvSpPr>
          <p:spPr bwMode="auto">
            <a:xfrm>
              <a:off x="1865253" y="1657820"/>
              <a:ext cx="1626707" cy="212070"/>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0" u="none" strike="noStrike" cap="none" normalizeH="0" baseline="0" dirty="0" smtClean="0">
                  <a:ln>
                    <a:noFill/>
                  </a:ln>
                  <a:solidFill>
                    <a:srgbClr val="0D0D0D"/>
                  </a:solidFill>
                  <a:effectLst/>
                  <a:latin typeface="Calibri" pitchFamily="34" charset="0"/>
                  <a:cs typeface="Arial" pitchFamily="34" charset="0"/>
                </a:rPr>
                <a:t>wynik negatywny </a:t>
              </a: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Prostokąt 11"/>
            <p:cNvSpPr>
              <a:spLocks noChangeArrowheads="1"/>
            </p:cNvSpPr>
            <p:nvPr/>
          </p:nvSpPr>
          <p:spPr bwMode="auto">
            <a:xfrm>
              <a:off x="3728749" y="1657349"/>
              <a:ext cx="1447136" cy="212070"/>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pl-PL" sz="800" b="0" i="0" u="none" strike="noStrike" cap="none" normalizeH="0" baseline="0" dirty="0" smtClean="0">
                <a:ln>
                  <a:noFill/>
                </a:ln>
                <a:solidFill>
                  <a:srgbClr val="0D0D0D"/>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pl-PL" sz="800" dirty="0" smtClean="0">
                <a:solidFill>
                  <a:srgbClr val="0D0D0D"/>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0" u="none" strike="noStrike" cap="none" normalizeH="0" baseline="0" dirty="0" smtClean="0">
                  <a:ln>
                    <a:noFill/>
                  </a:ln>
                  <a:solidFill>
                    <a:srgbClr val="0D0D0D"/>
                  </a:solidFill>
                  <a:effectLst/>
                  <a:latin typeface="Calibri" pitchFamily="34" charset="0"/>
                  <a:cs typeface="Arial" pitchFamily="34" charset="0"/>
                </a:rPr>
                <a:t>wynik pozytywny</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0" u="none" strike="noStrike" cap="none" normalizeH="0" baseline="0" dirty="0" smtClean="0">
                  <a:ln>
                    <a:noFill/>
                  </a:ln>
                  <a:solidFill>
                    <a:srgbClr val="0D0D0D"/>
                  </a:solidFill>
                  <a:effectLst/>
                  <a:latin typeface="Calibri" pitchFamily="34" charset="0"/>
                  <a:cs typeface="Arial" pitchFamily="34" charset="0"/>
                </a:rPr>
                <a:t/>
              </a:r>
              <a:br>
                <a:rPr kumimoji="0" lang="pl-PL" sz="800" b="0" i="0" u="none" strike="noStrike" cap="none" normalizeH="0" baseline="0" dirty="0" smtClean="0">
                  <a:ln>
                    <a:noFill/>
                  </a:ln>
                  <a:solidFill>
                    <a:srgbClr val="0D0D0D"/>
                  </a:solidFill>
                  <a:effectLst/>
                  <a:latin typeface="Calibri" pitchFamily="34" charset="0"/>
                  <a:cs typeface="Arial" pitchFamily="34" charset="0"/>
                </a:rPr>
              </a:b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9" name="Strzałka w lewo 12"/>
            <p:cNvSpPr>
              <a:spLocks noChangeArrowheads="1"/>
            </p:cNvSpPr>
            <p:nvPr/>
          </p:nvSpPr>
          <p:spPr bwMode="auto">
            <a:xfrm>
              <a:off x="4400382" y="224114"/>
              <a:ext cx="3136341" cy="1426652"/>
            </a:xfrm>
            <a:prstGeom prst="leftArrow">
              <a:avLst>
                <a:gd name="adj1" fmla="val 50000"/>
                <a:gd name="adj2" fmla="val 50001"/>
              </a:avLst>
            </a:prstGeom>
            <a:gradFill rotWithShape="0">
              <a:gsLst>
                <a:gs pos="0">
                  <a:srgbClr val="9AB5E4"/>
                </a:gs>
                <a:gs pos="37000">
                  <a:srgbClr val="C2D1ED"/>
                </a:gs>
                <a:gs pos="100000">
                  <a:srgbClr val="E1E8F5"/>
                </a:gs>
              </a:gsLst>
              <a:lin ang="5400000"/>
            </a:gradFill>
            <a:ln w="12700">
              <a:solidFill>
                <a:srgbClr val="243F60"/>
              </a:solidFill>
              <a:miter lim="800000"/>
              <a:headEnd/>
              <a:tailEnd/>
            </a:ln>
          </p:spPr>
          <p:txBody>
            <a:bodyPr vert="horz" wrap="square" lIns="91440" tIns="45720" rIns="91440" bIns="45720" numCol="1" anchor="ctr" anchorCtr="0" compatLnSpc="1">
              <a:prstTxWarp prst="textNoShape">
                <a:avLst/>
              </a:prstTxWarp>
            </a:bodyPr>
            <a:lstStyle/>
            <a:p>
              <a:pPr marL="457200" marR="0" lvl="1" indent="0" algn="l" defTabSz="914400" rtl="0" eaLnBrk="1" fontAlgn="base" latinLnBrk="0" hangingPunct="1">
                <a:lnSpc>
                  <a:spcPct val="100000"/>
                </a:lnSpc>
                <a:spcBef>
                  <a:spcPct val="0"/>
                </a:spcBef>
                <a:buClrTx/>
                <a:buSzTx/>
                <a:buFontTx/>
                <a:buNone/>
                <a:tabLst/>
              </a:pPr>
              <a:endParaRPr kumimoji="0" lang="pl-PL" b="0" i="0" u="none" strike="noStrike" cap="none" normalizeH="0" baseline="0" dirty="0" smtClean="0">
                <a:ln>
                  <a:noFill/>
                </a:ln>
                <a:solidFill>
                  <a:srgbClr val="0D0D0D"/>
                </a:solidFill>
                <a:effectLst/>
                <a:latin typeface="Calibri" pitchFamily="34" charset="0"/>
                <a:cs typeface="Arial" pitchFamily="34" charset="0"/>
              </a:endParaRPr>
            </a:p>
            <a:p>
              <a:pPr marL="457200" marR="0" lvl="1" indent="0" algn="l" defTabSz="914400" rtl="0" eaLnBrk="1" fontAlgn="base" latinLnBrk="0" hangingPunct="1">
                <a:lnSpc>
                  <a:spcPct val="100000"/>
                </a:lnSpc>
                <a:spcBef>
                  <a:spcPct val="0"/>
                </a:spcBef>
                <a:buClrTx/>
                <a:buSzTx/>
                <a:buFontTx/>
                <a:buNone/>
                <a:tabLst/>
              </a:pPr>
              <a:r>
                <a:rPr kumimoji="0" lang="pl-PL" b="0" i="0" u="none" strike="noStrike" cap="none" normalizeH="0" baseline="0" dirty="0" smtClean="0">
                  <a:ln>
                    <a:noFill/>
                  </a:ln>
                  <a:solidFill>
                    <a:srgbClr val="0D0D0D"/>
                  </a:solidFill>
                  <a:effectLst/>
                  <a:latin typeface="Calibri" pitchFamily="34" charset="0"/>
                  <a:cs typeface="Arial" pitchFamily="34" charset="0"/>
                </a:rPr>
                <a:t>Płaszczyzna oceny: </a:t>
              </a:r>
              <a:br>
                <a:rPr kumimoji="0" lang="pl-PL" b="0" i="0" u="none" strike="noStrike" cap="none" normalizeH="0" baseline="0" dirty="0" smtClean="0">
                  <a:ln>
                    <a:noFill/>
                  </a:ln>
                  <a:solidFill>
                    <a:srgbClr val="0D0D0D"/>
                  </a:solidFill>
                  <a:effectLst/>
                  <a:latin typeface="Calibri" pitchFamily="34" charset="0"/>
                  <a:cs typeface="Arial" pitchFamily="34" charset="0"/>
                </a:rPr>
              </a:br>
              <a:r>
                <a:rPr kumimoji="0" lang="pl-PL" b="0" i="0" u="none" strike="noStrike" cap="none" normalizeH="0" baseline="0" dirty="0" smtClean="0">
                  <a:ln>
                    <a:noFill/>
                  </a:ln>
                  <a:solidFill>
                    <a:srgbClr val="0D0D0D"/>
                  </a:solidFill>
                  <a:effectLst/>
                  <a:latin typeface="Calibri" pitchFamily="34" charset="0"/>
                  <a:cs typeface="Arial" pitchFamily="34" charset="0"/>
                </a:rPr>
                <a:t>- dopuszczalności, </a:t>
              </a:r>
            </a:p>
            <a:p>
              <a:pPr marL="457200" marR="0" lvl="1" indent="0" algn="l" defTabSz="914400" rtl="0" eaLnBrk="1" fontAlgn="base" latinLnBrk="0" hangingPunct="1">
                <a:lnSpc>
                  <a:spcPct val="100000"/>
                </a:lnSpc>
                <a:spcBef>
                  <a:spcPct val="0"/>
                </a:spcBef>
                <a:buClrTx/>
                <a:buSzTx/>
                <a:buFontTx/>
                <a:buNone/>
                <a:tabLst/>
              </a:pPr>
              <a:r>
                <a:rPr kumimoji="0" lang="pl-PL" b="0" i="0" u="none" strike="noStrike" cap="none" normalizeH="0" baseline="0" dirty="0" smtClean="0">
                  <a:ln>
                    <a:noFill/>
                  </a:ln>
                  <a:solidFill>
                    <a:srgbClr val="0D0D0D"/>
                  </a:solidFill>
                  <a:effectLst/>
                  <a:latin typeface="Calibri" pitchFamily="34" charset="0"/>
                  <a:cs typeface="Arial" pitchFamily="34" charset="0"/>
                </a:rPr>
                <a:t>- administracyjności</a:t>
              </a:r>
            </a:p>
            <a:p>
              <a:pPr marL="457200" marR="0" lvl="1" indent="0" algn="l" defTabSz="914400" rtl="0" eaLnBrk="1" fontAlgn="base" latinLnBrk="0" hangingPunct="1">
                <a:lnSpc>
                  <a:spcPct val="100000"/>
                </a:lnSpc>
                <a:spcBef>
                  <a:spcPct val="0"/>
                </a:spcBef>
                <a:buClrTx/>
                <a:buSzTx/>
                <a:buFontTx/>
                <a:buNone/>
                <a:tabLst/>
              </a:pPr>
              <a:r>
                <a:rPr kumimoji="0" lang="pl-PL" b="0" i="0" u="none" strike="noStrike" cap="none" normalizeH="0" baseline="0" dirty="0" smtClean="0">
                  <a:ln>
                    <a:noFill/>
                  </a:ln>
                  <a:solidFill>
                    <a:srgbClr val="0D0D0D"/>
                  </a:solidFill>
                  <a:effectLst/>
                  <a:latin typeface="Calibri" pitchFamily="34" charset="0"/>
                  <a:cs typeface="Arial" pitchFamily="34" charset="0"/>
                </a:rPr>
                <a:t>- błędy formalne i oczywiste omyłki</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pl-PL"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46" name="Łącznik prosty ze strzałką 23"/>
            <p:cNvCxnSpPr>
              <a:cxnSpLocks noChangeShapeType="1"/>
            </p:cNvCxnSpPr>
            <p:nvPr/>
          </p:nvCxnSpPr>
          <p:spPr bwMode="auto">
            <a:xfrm flipH="1">
              <a:off x="871082" y="1506083"/>
              <a:ext cx="1228833" cy="221474"/>
            </a:xfrm>
            <a:prstGeom prst="straightConnector1">
              <a:avLst/>
            </a:prstGeom>
            <a:noFill/>
            <a:ln w="19050">
              <a:solidFill>
                <a:srgbClr val="4579B8"/>
              </a:solidFill>
              <a:round/>
              <a:headEnd/>
              <a:tailEnd type="arrow" w="med" len="med"/>
            </a:ln>
          </p:spPr>
        </p:cxnSp>
        <p:cxnSp>
          <p:nvCxnSpPr>
            <p:cNvPr id="47" name="Łącznik prosty ze strzałką 24"/>
            <p:cNvCxnSpPr>
              <a:cxnSpLocks noChangeShapeType="1"/>
            </p:cNvCxnSpPr>
            <p:nvPr/>
          </p:nvCxnSpPr>
          <p:spPr bwMode="auto">
            <a:xfrm>
              <a:off x="3132817" y="1414715"/>
              <a:ext cx="1077430" cy="226647"/>
            </a:xfrm>
            <a:prstGeom prst="straightConnector1">
              <a:avLst/>
            </a:prstGeom>
            <a:noFill/>
            <a:ln w="19050">
              <a:solidFill>
                <a:srgbClr val="4579B8"/>
              </a:solidFill>
              <a:round/>
              <a:headEnd/>
              <a:tailEnd type="arrow" w="med" len="med"/>
            </a:ln>
          </p:spPr>
        </p:cxnSp>
        <p:cxnSp>
          <p:nvCxnSpPr>
            <p:cNvPr id="48" name="Łącznik prosty ze strzałką 27"/>
            <p:cNvCxnSpPr>
              <a:cxnSpLocks noChangeShapeType="1"/>
            </p:cNvCxnSpPr>
            <p:nvPr/>
          </p:nvCxnSpPr>
          <p:spPr bwMode="auto">
            <a:xfrm>
              <a:off x="4484886" y="1868949"/>
              <a:ext cx="0" cy="626335"/>
            </a:xfrm>
            <a:prstGeom prst="straightConnector1">
              <a:avLst/>
            </a:prstGeom>
            <a:noFill/>
            <a:ln w="19050">
              <a:solidFill>
                <a:srgbClr val="4579B8"/>
              </a:solidFill>
              <a:round/>
              <a:headEnd/>
              <a:tailEnd type="arrow" w="med" len="med"/>
            </a:ln>
          </p:spPr>
        </p:cxnSp>
        <p:cxnSp>
          <p:nvCxnSpPr>
            <p:cNvPr id="49" name="Łącznik prosty ze strzałką 28"/>
            <p:cNvCxnSpPr>
              <a:cxnSpLocks noChangeShapeType="1"/>
            </p:cNvCxnSpPr>
            <p:nvPr/>
          </p:nvCxnSpPr>
          <p:spPr bwMode="auto">
            <a:xfrm>
              <a:off x="2602025" y="818944"/>
              <a:ext cx="0" cy="216772"/>
            </a:xfrm>
            <a:prstGeom prst="straightConnector1">
              <a:avLst/>
            </a:prstGeom>
            <a:noFill/>
            <a:ln w="19050">
              <a:solidFill>
                <a:srgbClr val="4579B8"/>
              </a:solidFill>
              <a:round/>
              <a:headEnd/>
              <a:tailEnd type="arrow" w="med" len="med"/>
            </a:ln>
          </p:spPr>
        </p:cxnSp>
        <p:sp>
          <p:nvSpPr>
            <p:cNvPr id="56" name="Prostokąt 37"/>
            <p:cNvSpPr>
              <a:spLocks noChangeArrowheads="1"/>
            </p:cNvSpPr>
            <p:nvPr/>
          </p:nvSpPr>
          <p:spPr bwMode="auto">
            <a:xfrm>
              <a:off x="201102" y="1772120"/>
              <a:ext cx="1418087" cy="212070"/>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pl-PL" sz="8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pl-PL" sz="800" dirty="0" smtClean="0">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0" u="none" strike="noStrike" cap="none" normalizeH="0" baseline="0" dirty="0" smtClean="0">
                  <a:ln>
                    <a:noFill/>
                  </a:ln>
                  <a:solidFill>
                    <a:schemeClr val="tx1"/>
                  </a:solidFill>
                  <a:effectLst/>
                  <a:latin typeface="Calibri" pitchFamily="34" charset="0"/>
                  <a:cs typeface="Arial" pitchFamily="34" charset="0"/>
                </a:rPr>
                <a:t>bez rozpatrzenia</a:t>
              </a:r>
              <a:endParaRPr kumimoji="0" lang="pl-PL" sz="8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0" u="none" strike="noStrike" cap="none" normalizeH="0" baseline="0" dirty="0" smtClean="0">
                  <a:ln>
                    <a:noFill/>
                  </a:ln>
                  <a:solidFill>
                    <a:srgbClr val="0D0D0D"/>
                  </a:solidFill>
                  <a:effectLst/>
                  <a:latin typeface="Times New Roman" pitchFamily="18" charset="0"/>
                  <a:cs typeface="Arial" pitchFamily="34" charset="0"/>
                </a:rPr>
                <a:t/>
              </a:r>
              <a:br>
                <a:rPr kumimoji="0" lang="pl-PL" sz="800" b="0" i="0" u="none" strike="noStrike" cap="none" normalizeH="0" baseline="0" dirty="0" smtClean="0">
                  <a:ln>
                    <a:noFill/>
                  </a:ln>
                  <a:solidFill>
                    <a:srgbClr val="0D0D0D"/>
                  </a:solidFill>
                  <a:effectLst/>
                  <a:latin typeface="Times New Roman" pitchFamily="18" charset="0"/>
                  <a:cs typeface="Arial" pitchFamily="34" charset="0"/>
                </a:rPr>
              </a:b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7" name="Prostokąt 10"/>
            <p:cNvSpPr>
              <a:spLocks noChangeArrowheads="1"/>
            </p:cNvSpPr>
            <p:nvPr/>
          </p:nvSpPr>
          <p:spPr bwMode="auto">
            <a:xfrm>
              <a:off x="2025617" y="2230357"/>
              <a:ext cx="1266684" cy="277431"/>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pl-PL" sz="800" b="0" i="0" u="none" strike="noStrike" cap="none" normalizeH="0" baseline="0" dirty="0" smtClean="0">
                  <a:ln>
                    <a:noFill/>
                  </a:ln>
                  <a:solidFill>
                    <a:schemeClr val="tx1"/>
                  </a:solidFill>
                  <a:effectLst/>
                  <a:latin typeface="Calibri" pitchFamily="34" charset="0"/>
                  <a:cs typeface="Arial" pitchFamily="34" charset="0"/>
                </a:rPr>
                <a:t>protest</a:t>
              </a: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62" name="Łącznik prosty ze strzałką 25"/>
            <p:cNvCxnSpPr>
              <a:cxnSpLocks noChangeShapeType="1"/>
            </p:cNvCxnSpPr>
            <p:nvPr/>
          </p:nvCxnSpPr>
          <p:spPr bwMode="auto">
            <a:xfrm>
              <a:off x="2667164" y="1873651"/>
              <a:ext cx="0" cy="212070"/>
            </a:xfrm>
            <a:prstGeom prst="straightConnector1">
              <a:avLst/>
            </a:prstGeom>
            <a:noFill/>
            <a:ln w="19050">
              <a:solidFill>
                <a:srgbClr val="4579B8"/>
              </a:solidFill>
              <a:round/>
              <a:headEnd/>
              <a:tailEnd type="arrow" w="med" len="med"/>
            </a:ln>
          </p:spPr>
        </p:cxnSp>
        <p:cxnSp>
          <p:nvCxnSpPr>
            <p:cNvPr id="70660" name="Łącznik prosty ze strzałką 40"/>
            <p:cNvCxnSpPr>
              <a:cxnSpLocks noChangeShapeType="1"/>
            </p:cNvCxnSpPr>
            <p:nvPr/>
          </p:nvCxnSpPr>
          <p:spPr bwMode="auto">
            <a:xfrm>
              <a:off x="2611708" y="1446220"/>
              <a:ext cx="0" cy="211600"/>
            </a:xfrm>
            <a:prstGeom prst="straightConnector1">
              <a:avLst/>
            </a:prstGeom>
            <a:noFill/>
            <a:ln w="19050">
              <a:solidFill>
                <a:srgbClr val="4579B8"/>
              </a:solidFill>
              <a:round/>
              <a:headEnd/>
              <a:tailEnd type="arrow" w="med" len="med"/>
            </a:ln>
          </p:spPr>
        </p:cxnSp>
      </p:grpSp>
      <p:sp>
        <p:nvSpPr>
          <p:cNvPr id="65" name="Prostokąt 64"/>
          <p:cNvSpPr/>
          <p:nvPr/>
        </p:nvSpPr>
        <p:spPr>
          <a:xfrm>
            <a:off x="3633281" y="219075"/>
            <a:ext cx="1877437" cy="369332"/>
          </a:xfrm>
          <a:prstGeom prst="rect">
            <a:avLst/>
          </a:prstGeom>
        </p:spPr>
        <p:txBody>
          <a:bodyPr wrap="square">
            <a:spAutoFit/>
          </a:bodyPr>
          <a:lstStyle/>
          <a:p>
            <a:r>
              <a:rPr lang="pl-PL" b="1" dirty="0" smtClean="0">
                <a:solidFill>
                  <a:schemeClr val="tx2">
                    <a:lumMod val="75000"/>
                  </a:schemeClr>
                </a:solidFill>
                <a:latin typeface="TitilliumText25L"/>
              </a:rPr>
              <a:t>Ocena wstępna</a:t>
            </a:r>
          </a:p>
        </p:txBody>
      </p:sp>
      <p:pic>
        <p:nvPicPr>
          <p:cNvPr id="66" name="Obraz 6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8" name="pole tekstowe 67"/>
          <p:cNvSpPr txBox="1"/>
          <p:nvPr/>
        </p:nvSpPr>
        <p:spPr>
          <a:xfrm>
            <a:off x="1400175" y="200025"/>
            <a:ext cx="4077275" cy="738664"/>
          </a:xfrm>
          <a:prstGeom prst="rect">
            <a:avLst/>
          </a:prstGeom>
          <a:noFill/>
        </p:spPr>
        <p:txBody>
          <a:bodyPr wrap="square" rtlCol="0">
            <a:spAutoFit/>
          </a:bodyPr>
          <a:lstStyle/>
          <a:p>
            <a:r>
              <a:rPr lang="pl-PL" sz="2400" dirty="0" smtClean="0">
                <a:latin typeface="TitilliumText25L"/>
              </a:rPr>
              <a:t>Ocena wstępna</a:t>
            </a:r>
          </a:p>
          <a:p>
            <a:endParaRPr lang="pl-PL" dirty="0"/>
          </a:p>
        </p:txBody>
      </p:sp>
      <p:pic>
        <p:nvPicPr>
          <p:cNvPr id="69" name="Obraz 6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085850" cy="1152525"/>
          </a:xfrm>
          <a:prstGeom prst="rect">
            <a:avLst/>
          </a:prstGeom>
        </p:spPr>
      </p:pic>
      <p:pic>
        <p:nvPicPr>
          <p:cNvPr id="70" name="Obraz 8"/>
          <p:cNvPicPr>
            <a:picLocks noChangeAspect="1"/>
          </p:cNvPicPr>
          <p:nvPr/>
        </p:nvPicPr>
        <p:blipFill>
          <a:blip r:embed="rId7" cstate="print"/>
          <a:srcRect/>
          <a:stretch>
            <a:fillRect/>
          </a:stretch>
        </p:blipFill>
        <p:spPr bwMode="auto">
          <a:xfrm>
            <a:off x="7302590" y="0"/>
            <a:ext cx="1642454" cy="1277048"/>
          </a:xfrm>
          <a:prstGeom prst="rect">
            <a:avLst/>
          </a:prstGeom>
          <a:noFill/>
          <a:ln w="9525">
            <a:noFill/>
            <a:miter lim="800000"/>
            <a:headEnd/>
            <a:tailEnd/>
          </a:ln>
        </p:spPr>
      </p:pic>
      <p:sp>
        <p:nvSpPr>
          <p:cNvPr id="71" name="pole tekstowe 70"/>
          <p:cNvSpPr txBox="1"/>
          <p:nvPr/>
        </p:nvSpPr>
        <p:spPr>
          <a:xfrm>
            <a:off x="466725" y="5400675"/>
            <a:ext cx="8191501" cy="923330"/>
          </a:xfrm>
          <a:prstGeom prst="rect">
            <a:avLst/>
          </a:prstGeom>
          <a:noFill/>
        </p:spPr>
        <p:txBody>
          <a:bodyPr wrap="square" rtlCol="0">
            <a:spAutoFit/>
          </a:bodyPr>
          <a:lstStyle/>
          <a:p>
            <a:pPr algn="just"/>
            <a:r>
              <a:rPr lang="pl-PL" dirty="0" smtClean="0">
                <a:solidFill>
                  <a:schemeClr val="tx2">
                    <a:lumMod val="75000"/>
                  </a:schemeClr>
                </a:solidFill>
                <a:latin typeface="TitilliumText25L"/>
              </a:rPr>
              <a:t>Niespełnienie  przez  wnioskodawcę  co  najmniej  jednego  z  kryteriów  dopuszczalności skutkować będzie </a:t>
            </a:r>
            <a:r>
              <a:rPr lang="pl-PL" u="sng" dirty="0" smtClean="0">
                <a:solidFill>
                  <a:schemeClr val="tx2">
                    <a:lumMod val="75000"/>
                  </a:schemeClr>
                </a:solidFill>
                <a:latin typeface="TitilliumText25L"/>
              </a:rPr>
              <a:t>negatywną oceną projektu</a:t>
            </a:r>
            <a:r>
              <a:rPr lang="pl-PL" dirty="0" smtClean="0">
                <a:solidFill>
                  <a:schemeClr val="tx2">
                    <a:lumMod val="75000"/>
                  </a:schemeClr>
                </a:solidFill>
                <a:latin typeface="TitilliumText25L"/>
              </a:rPr>
              <a:t> bez możliwości  poprawy dokumentacji aplikacyjnej.</a:t>
            </a:r>
          </a:p>
        </p:txBody>
      </p:sp>
      <p:graphicFrame>
        <p:nvGraphicFramePr>
          <p:cNvPr id="40" name="Tabela 39"/>
          <p:cNvGraphicFramePr>
            <a:graphicFrameLocks noGrp="1"/>
          </p:cNvGraphicFramePr>
          <p:nvPr/>
        </p:nvGraphicFramePr>
        <p:xfrm>
          <a:off x="571499" y="1266829"/>
          <a:ext cx="7991475" cy="4010345"/>
        </p:xfrm>
        <a:graphic>
          <a:graphicData uri="http://schemas.openxmlformats.org/drawingml/2006/table">
            <a:tbl>
              <a:tblPr/>
              <a:tblGrid>
                <a:gridCol w="6224938"/>
                <a:gridCol w="1766537"/>
              </a:tblGrid>
              <a:tr h="235897">
                <a:tc>
                  <a:txBody>
                    <a:bodyPr/>
                    <a:lstStyle/>
                    <a:p>
                      <a:pPr algn="ctr">
                        <a:lnSpc>
                          <a:spcPct val="150000"/>
                        </a:lnSpc>
                        <a:spcAft>
                          <a:spcPts val="0"/>
                        </a:spcAft>
                      </a:pPr>
                      <a:r>
                        <a:rPr lang="pl-PL" sz="1200" b="1" dirty="0">
                          <a:solidFill>
                            <a:schemeClr val="tx2">
                              <a:lumMod val="75000"/>
                            </a:schemeClr>
                          </a:solidFill>
                          <a:latin typeface="TitilliumText25L"/>
                          <a:ea typeface="Calibri"/>
                          <a:cs typeface="Times New Roman"/>
                        </a:rPr>
                        <a:t>KRYTERIUM</a:t>
                      </a:r>
                      <a:endParaRPr lang="pl-PL" sz="1200" dirty="0">
                        <a:solidFill>
                          <a:schemeClr val="tx2">
                            <a:lumMod val="75000"/>
                          </a:schemeClr>
                        </a:solidFill>
                        <a:latin typeface="TitilliumText25L"/>
                        <a:ea typeface="Calibri"/>
                        <a:cs typeface="Times New Roman"/>
                      </a:endParaRP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ctr">
                        <a:lnSpc>
                          <a:spcPct val="150000"/>
                        </a:lnSpc>
                        <a:spcAft>
                          <a:spcPts val="0"/>
                        </a:spcAft>
                      </a:pPr>
                      <a:r>
                        <a:rPr lang="pl-PL" sz="1200" b="1" dirty="0">
                          <a:solidFill>
                            <a:schemeClr val="tx2">
                              <a:lumMod val="75000"/>
                            </a:schemeClr>
                          </a:solidFill>
                          <a:latin typeface="TitilliumText25L"/>
                          <a:ea typeface="Calibri"/>
                          <a:cs typeface="Times New Roman"/>
                        </a:rPr>
                        <a:t>PŁASZCZYZNA</a:t>
                      </a:r>
                      <a:endParaRPr lang="pl-PL" sz="1200" dirty="0">
                        <a:solidFill>
                          <a:schemeClr val="tx2">
                            <a:lumMod val="75000"/>
                          </a:schemeClr>
                        </a:solidFill>
                        <a:latin typeface="TitilliumText25L"/>
                        <a:ea typeface="Calibri"/>
                        <a:cs typeface="Times New Roman"/>
                      </a:endParaRP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243482">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1.1 Terminowość złożenia wniosku</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72502">
                <a:tc>
                  <a:txBody>
                    <a:bodyPr/>
                    <a:lstStyle/>
                    <a:p>
                      <a:pPr>
                        <a:lnSpc>
                          <a:spcPct val="115000"/>
                        </a:lnSpc>
                        <a:spcAft>
                          <a:spcPts val="0"/>
                        </a:spcAft>
                      </a:pPr>
                      <a:r>
                        <a:rPr lang="pl-PL" sz="1200" b="1">
                          <a:solidFill>
                            <a:schemeClr val="tx2">
                              <a:lumMod val="75000"/>
                            </a:schemeClr>
                          </a:solidFill>
                          <a:latin typeface="TitilliumText25L"/>
                          <a:ea typeface="Calibri"/>
                          <a:cs typeface="Times New Roman"/>
                        </a:rPr>
                        <a:t>1.2 Zgodność z celem szczegółowym i rezultatami priorytetu inwestycyjnego </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46260">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1.3 Zgodność z typami projektów </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63931">
                <a:tc>
                  <a:txBody>
                    <a:bodyPr/>
                    <a:lstStyle/>
                    <a:p>
                      <a:pPr>
                        <a:lnSpc>
                          <a:spcPct val="115000"/>
                        </a:lnSpc>
                        <a:spcAft>
                          <a:spcPts val="0"/>
                        </a:spcAft>
                      </a:pPr>
                      <a:r>
                        <a:rPr lang="pl-PL" sz="1200" b="1">
                          <a:solidFill>
                            <a:schemeClr val="tx2">
                              <a:lumMod val="75000"/>
                            </a:schemeClr>
                          </a:solidFill>
                          <a:latin typeface="TitilliumText25L"/>
                          <a:ea typeface="Calibri"/>
                          <a:cs typeface="Times New Roman"/>
                        </a:rPr>
                        <a:t>1.4 Zgodność z obszarem (terytorialnie) objętym wsparciem w ramach Programu</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54830">
                <a:tc>
                  <a:txBody>
                    <a:bodyPr/>
                    <a:lstStyle/>
                    <a:p>
                      <a:pPr>
                        <a:lnSpc>
                          <a:spcPct val="115000"/>
                        </a:lnSpc>
                        <a:spcAft>
                          <a:spcPts val="0"/>
                        </a:spcAft>
                      </a:pPr>
                      <a:r>
                        <a:rPr lang="pl-PL" sz="1200" b="1" dirty="0" smtClean="0">
                          <a:solidFill>
                            <a:schemeClr val="tx2">
                              <a:lumMod val="75000"/>
                            </a:schemeClr>
                          </a:solidFill>
                          <a:latin typeface="TitilliumText25L"/>
                          <a:ea typeface="Calibri"/>
                          <a:cs typeface="Times New Roman"/>
                        </a:rPr>
                        <a:t>1.6 </a:t>
                      </a:r>
                      <a:r>
                        <a:rPr lang="pl-PL" sz="1200" b="1" dirty="0">
                          <a:solidFill>
                            <a:schemeClr val="tx2">
                              <a:lumMod val="75000"/>
                            </a:schemeClr>
                          </a:solidFill>
                          <a:latin typeface="TitilliumText25L"/>
                          <a:ea typeface="Calibri"/>
                          <a:cs typeface="Times New Roman"/>
                        </a:rPr>
                        <a:t>Zgodność z zasadami horyzontalnymi</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45729">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1.7 Kwalifikowalność beneficjenta</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73032">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1.8 Zgodność z wymogami pomocy publicznej</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91235">
                <a:tc>
                  <a:txBody>
                    <a:bodyPr/>
                    <a:lstStyle/>
                    <a:p>
                      <a:pPr>
                        <a:lnSpc>
                          <a:spcPct val="115000"/>
                        </a:lnSpc>
                        <a:spcAft>
                          <a:spcPts val="0"/>
                        </a:spcAft>
                      </a:pPr>
                      <a:r>
                        <a:rPr lang="pl-PL" sz="1200" b="1">
                          <a:solidFill>
                            <a:schemeClr val="tx2">
                              <a:lumMod val="75000"/>
                            </a:schemeClr>
                          </a:solidFill>
                          <a:latin typeface="TitilliumText25L"/>
                          <a:ea typeface="Calibri"/>
                          <a:cs typeface="Times New Roman"/>
                        </a:rPr>
                        <a:t>1.9 Kwalifikowalność projektu </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45729">
                <a:tc>
                  <a:txBody>
                    <a:bodyPr/>
                    <a:lstStyle/>
                    <a:p>
                      <a:pPr>
                        <a:lnSpc>
                          <a:spcPct val="115000"/>
                        </a:lnSpc>
                        <a:spcAft>
                          <a:spcPts val="0"/>
                        </a:spcAft>
                      </a:pPr>
                      <a:r>
                        <a:rPr lang="pl-PL" sz="1200" b="1">
                          <a:solidFill>
                            <a:schemeClr val="tx2">
                              <a:lumMod val="75000"/>
                            </a:schemeClr>
                          </a:solidFill>
                          <a:latin typeface="TitilliumText25L"/>
                          <a:ea typeface="Calibri"/>
                          <a:cs typeface="Times New Roman"/>
                        </a:rPr>
                        <a:t>1.12 Trwałość projektu</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36629">
                <a:tc>
                  <a:txBody>
                    <a:bodyPr/>
                    <a:lstStyle/>
                    <a:p>
                      <a:pPr>
                        <a:lnSpc>
                          <a:spcPct val="115000"/>
                        </a:lnSpc>
                        <a:spcAft>
                          <a:spcPts val="0"/>
                        </a:spcAft>
                      </a:pPr>
                      <a:r>
                        <a:rPr lang="pl-PL" sz="1200" b="1">
                          <a:solidFill>
                            <a:schemeClr val="tx2">
                              <a:lumMod val="75000"/>
                            </a:schemeClr>
                          </a:solidFill>
                          <a:latin typeface="TitilliumText25L"/>
                          <a:ea typeface="Calibri"/>
                          <a:cs typeface="Times New Roman"/>
                        </a:rPr>
                        <a:t>2.1 Poprawność i kompletność wniosku</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administracyjności </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73032">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2.2 Możliwość oceny merytorycznej wniosku </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administracyjności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00336">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2.6 Poprawność okresu realizacji</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administracyjności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589298">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1.13 Zgodność ze </a:t>
                      </a:r>
                      <a:r>
                        <a:rPr lang="pl-PL" sz="1200" b="1" dirty="0" smtClean="0">
                          <a:solidFill>
                            <a:schemeClr val="tx2">
                              <a:lumMod val="75000"/>
                            </a:schemeClr>
                          </a:solidFill>
                          <a:latin typeface="TitilliumText25L"/>
                          <a:ea typeface="Calibri"/>
                          <a:cs typeface="Times New Roman"/>
                        </a:rPr>
                        <a:t>Strategią Zintegrowanych Inwestycji Terytorialnych </a:t>
                      </a:r>
                      <a:r>
                        <a:rPr lang="pl-PL" sz="1200" b="1" dirty="0">
                          <a:solidFill>
                            <a:schemeClr val="tx2">
                              <a:lumMod val="75000"/>
                            </a:schemeClr>
                          </a:solidFill>
                          <a:latin typeface="TitilliumText25L"/>
                          <a:ea typeface="Calibri"/>
                          <a:cs typeface="Times New Roman"/>
                        </a:rPr>
                        <a:t>dla </a:t>
                      </a:r>
                      <a:r>
                        <a:rPr lang="pl-PL" sz="1200" b="1" dirty="0" err="1">
                          <a:solidFill>
                            <a:schemeClr val="tx2">
                              <a:lumMod val="75000"/>
                            </a:schemeClr>
                          </a:solidFill>
                          <a:latin typeface="TitilliumText25L"/>
                          <a:ea typeface="Calibri"/>
                          <a:cs typeface="Times New Roman"/>
                        </a:rPr>
                        <a:t>Koszalińsko-Kołobrzesko-Białogardzkiego</a:t>
                      </a:r>
                      <a:r>
                        <a:rPr lang="pl-PL" sz="1200" b="1" dirty="0">
                          <a:solidFill>
                            <a:schemeClr val="tx2">
                              <a:lumMod val="75000"/>
                            </a:schemeClr>
                          </a:solidFill>
                          <a:latin typeface="TitilliumText25L"/>
                          <a:ea typeface="Calibri"/>
                          <a:cs typeface="Times New Roman"/>
                        </a:rPr>
                        <a:t> Obszaru Funkcjonalnego</a:t>
                      </a:r>
                    </a:p>
                  </a:txBody>
                  <a:tcPr marL="48768" marR="48768"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dirty="0">
                          <a:solidFill>
                            <a:schemeClr val="tx2">
                              <a:lumMod val="75000"/>
                            </a:schemeClr>
                          </a:solidFill>
                          <a:latin typeface="TitilliumText25L"/>
                          <a:ea typeface="Calibri"/>
                          <a:cs typeface="Times New Roman"/>
                        </a:rPr>
                        <a:t>dopuszczalności</a:t>
                      </a:r>
                    </a:p>
                  </a:txBody>
                  <a:tcPr marL="48768" marR="48768"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741" y="113605"/>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26250" y="241541"/>
            <a:ext cx="3934887" cy="830997"/>
          </a:xfrm>
          <a:prstGeom prst="rect">
            <a:avLst/>
          </a:prstGeom>
        </p:spPr>
        <p:txBody>
          <a:bodyPr wrap="square">
            <a:spAutoFit/>
          </a:bodyPr>
          <a:lstStyle/>
          <a:p>
            <a:r>
              <a:rPr lang="pl-PL" sz="2400" b="1" dirty="0" smtClean="0">
                <a:solidFill>
                  <a:schemeClr val="tx2">
                    <a:lumMod val="75000"/>
                  </a:schemeClr>
                </a:solidFill>
                <a:latin typeface="TitilliumText25L"/>
              </a:rPr>
              <a:t>Ocena wstępna</a:t>
            </a:r>
          </a:p>
          <a:p>
            <a:r>
              <a:rPr lang="pl-PL" sz="2400" b="1" dirty="0" smtClean="0">
                <a:solidFill>
                  <a:schemeClr val="tx2">
                    <a:lumMod val="75000"/>
                  </a:schemeClr>
                </a:solidFill>
                <a:latin typeface="TitilliumText25L"/>
              </a:rPr>
              <a:t>- terminowość</a:t>
            </a:r>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526982" y="1457325"/>
            <a:ext cx="8263783" cy="4801314"/>
          </a:xfrm>
          <a:prstGeom prst="rect">
            <a:avLst/>
          </a:prstGeom>
          <a:noFill/>
        </p:spPr>
        <p:txBody>
          <a:bodyPr wrap="square" rtlCol="0">
            <a:spAutoFit/>
          </a:bodyPr>
          <a:lstStyle/>
          <a:p>
            <a:pPr marL="285750" indent="-285750" algn="just">
              <a:buFont typeface="Wingdings" pitchFamily="2" charset="2"/>
              <a:buChar char="Ø"/>
            </a:pPr>
            <a:r>
              <a:rPr lang="pl-PL" dirty="0" smtClean="0">
                <a:solidFill>
                  <a:schemeClr val="tx2">
                    <a:lumMod val="75000"/>
                  </a:schemeClr>
                </a:solidFill>
                <a:latin typeface="TitilliumText25L"/>
              </a:rPr>
              <a:t>W pierwszej kolejności weryfikowana jest </a:t>
            </a:r>
            <a:r>
              <a:rPr lang="pl-PL" u="sng" dirty="0" smtClean="0">
                <a:solidFill>
                  <a:schemeClr val="tx2">
                    <a:lumMod val="75000"/>
                  </a:schemeClr>
                </a:solidFill>
                <a:latin typeface="TitilliumText25L"/>
              </a:rPr>
              <a:t>terminowość</a:t>
            </a:r>
            <a:r>
              <a:rPr lang="pl-PL" dirty="0" smtClean="0">
                <a:solidFill>
                  <a:schemeClr val="tx2">
                    <a:lumMod val="75000"/>
                  </a:schemeClr>
                </a:solidFill>
                <a:latin typeface="TitilliumText25L"/>
              </a:rPr>
              <a:t> złożenia wniosku,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a </a:t>
            </a:r>
            <a:r>
              <a:rPr lang="pl-PL" dirty="0" smtClean="0">
                <a:solidFill>
                  <a:schemeClr val="tx2">
                    <a:lumMod val="75000"/>
                  </a:schemeClr>
                </a:solidFill>
                <a:latin typeface="TitilliumText25L"/>
                <a:ea typeface="Batang" pitchFamily="18" charset="-127"/>
              </a:rPr>
              <a:t>następnie dokumentacja analizowana jest </a:t>
            </a:r>
            <a:r>
              <a:rPr lang="pl-PL" u="sng" dirty="0" smtClean="0">
                <a:solidFill>
                  <a:schemeClr val="tx2">
                    <a:lumMod val="75000"/>
                  </a:schemeClr>
                </a:solidFill>
                <a:latin typeface="TitilliumText25L"/>
                <a:ea typeface="Batang" pitchFamily="18" charset="-127"/>
              </a:rPr>
              <a:t>pod kątem ewentualnych braków formalnych</a:t>
            </a:r>
            <a:r>
              <a:rPr lang="pl-PL" dirty="0" smtClean="0">
                <a:solidFill>
                  <a:schemeClr val="tx2">
                    <a:lumMod val="75000"/>
                  </a:schemeClr>
                </a:solidFill>
                <a:latin typeface="TitilliumText25L"/>
                <a:ea typeface="Batang" pitchFamily="18" charset="-127"/>
              </a:rPr>
              <a:t>, zgodnie z art. 43 ust. 1 ustawy </a:t>
            </a:r>
            <a:r>
              <a:rPr lang="pl-PL" dirty="0" smtClean="0">
                <a:solidFill>
                  <a:schemeClr val="tx2">
                    <a:lumMod val="75000"/>
                  </a:schemeClr>
                </a:solidFill>
                <a:latin typeface="TitilliumText25L"/>
              </a:rPr>
              <a:t>z dnia 11 lipca 2014 r.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o zasadach realizacji programów w zakresie polityki spójności</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finansowanych w perspektywie finansowej  2014-2020.</a:t>
            </a:r>
          </a:p>
          <a:p>
            <a:pPr marL="285750" indent="-285750" algn="just">
              <a:buFont typeface="Wingdings" pitchFamily="2" charset="2"/>
              <a:buChar char="Ø"/>
            </a:pPr>
            <a:r>
              <a:rPr lang="pl-PL" dirty="0" smtClean="0">
                <a:solidFill>
                  <a:schemeClr val="tx2">
                    <a:lumMod val="75000"/>
                  </a:schemeClr>
                </a:solidFill>
                <a:latin typeface="TitilliumText25L"/>
              </a:rPr>
              <a:t>W zakresie kryterium Zgodność ze Strategią Zintegrowanych Inwestycji Terytorialnych dla </a:t>
            </a:r>
            <a:r>
              <a:rPr lang="pl-PL" dirty="0" err="1" smtClean="0">
                <a:solidFill>
                  <a:schemeClr val="tx2">
                    <a:lumMod val="75000"/>
                  </a:schemeClr>
                </a:solidFill>
                <a:latin typeface="TitilliumText25L"/>
              </a:rPr>
              <a:t>Koszalińsko-Kołobrzesko-Białogardzkiego</a:t>
            </a:r>
            <a:r>
              <a:rPr lang="pl-PL" dirty="0" smtClean="0">
                <a:solidFill>
                  <a:schemeClr val="tx2">
                    <a:lumMod val="75000"/>
                  </a:schemeClr>
                </a:solidFill>
                <a:latin typeface="TitilliumText25L"/>
              </a:rPr>
              <a:t> Obszaru Funkcjonalnego oceny wstępnej projektów dokonują pracownicy IP ZIT.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W zakresie pozostałych kryteriów oceny wstępnej dokonują pracownicy IZ RPO WZ.</a:t>
            </a:r>
          </a:p>
          <a:p>
            <a:pPr marL="285750" indent="-285750" algn="just"/>
            <a:endParaRPr lang="pl-PL" dirty="0" smtClean="0">
              <a:solidFill>
                <a:schemeClr val="tx2"/>
              </a:solidFill>
              <a:latin typeface="TitilliumText25L"/>
              <a:ea typeface="Batang" pitchFamily="18" charset="-127"/>
            </a:endParaRPr>
          </a:p>
          <a:p>
            <a:pPr marL="285750" indent="-285750" algn="just"/>
            <a:r>
              <a:rPr lang="pl-PL" b="1" dirty="0" smtClean="0">
                <a:solidFill>
                  <a:schemeClr val="tx2">
                    <a:lumMod val="75000"/>
                  </a:schemeClr>
                </a:solidFill>
                <a:latin typeface="TitilliumText25L"/>
              </a:rPr>
              <a:t>UWAGA: Nie podlegają ocenie wnioski o dofinansowanie:</a:t>
            </a:r>
          </a:p>
          <a:p>
            <a:pPr marL="285750" indent="-285750" algn="just">
              <a:buFont typeface="Wingdings" pitchFamily="2" charset="2"/>
              <a:buChar char="Ø"/>
            </a:pPr>
            <a:r>
              <a:rPr lang="pl-PL" dirty="0" smtClean="0">
                <a:solidFill>
                  <a:schemeClr val="tx2">
                    <a:lumMod val="75000"/>
                  </a:schemeClr>
                </a:solidFill>
                <a:latin typeface="TitilliumText25L"/>
              </a:rPr>
              <a:t>opublikowane w LSI2014 </a:t>
            </a:r>
            <a:r>
              <a:rPr lang="pl-PL" u="sng" dirty="0" smtClean="0">
                <a:solidFill>
                  <a:schemeClr val="tx2">
                    <a:lumMod val="75000"/>
                  </a:schemeClr>
                </a:solidFill>
                <a:latin typeface="TitilliumText25L"/>
              </a:rPr>
              <a:t>po terminie naboru </a:t>
            </a:r>
            <a:r>
              <a:rPr lang="pl-PL" dirty="0" smtClean="0">
                <a:solidFill>
                  <a:schemeClr val="tx2">
                    <a:lumMod val="75000"/>
                  </a:schemeClr>
                </a:solidFill>
                <a:latin typeface="TitilliumText25L"/>
              </a:rPr>
              <a:t>projektów określonym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w regulaminie,</a:t>
            </a:r>
          </a:p>
          <a:p>
            <a:pPr marL="285750" indent="-285750" algn="just">
              <a:buFont typeface="Wingdings" pitchFamily="2" charset="2"/>
              <a:buChar char="Ø"/>
            </a:pPr>
            <a:r>
              <a:rPr lang="pl-PL" dirty="0" smtClean="0">
                <a:solidFill>
                  <a:schemeClr val="tx2">
                    <a:lumMod val="75000"/>
                  </a:schemeClr>
                </a:solidFill>
                <a:latin typeface="TitilliumText25L"/>
              </a:rPr>
              <a:t>dla których wygenerowane na ich podstawie pisemne wnioski o przyznanie pomocy z właściwą sumą kontrolną, </a:t>
            </a:r>
            <a:r>
              <a:rPr lang="pl-PL" u="sng" dirty="0" smtClean="0">
                <a:solidFill>
                  <a:schemeClr val="tx2">
                    <a:lumMod val="75000"/>
                  </a:schemeClr>
                </a:solidFill>
                <a:latin typeface="TitilliumText25L"/>
              </a:rPr>
              <a:t>nie zostaną dostarczone w terminie </a:t>
            </a:r>
            <a:r>
              <a:rPr lang="pl-PL" dirty="0" smtClean="0">
                <a:solidFill>
                  <a:schemeClr val="tx2">
                    <a:lumMod val="75000"/>
                  </a:schemeClr>
                </a:solidFill>
                <a:latin typeface="TitilliumText25L"/>
              </a:rPr>
              <a:t>określonym w niniejszym regulaminie.</a:t>
            </a:r>
            <a:endParaRPr lang="pl-PL" dirty="0" smtClean="0">
              <a:solidFill>
                <a:schemeClr val="tx2">
                  <a:lumMod val="75000"/>
                </a:schemeClr>
              </a:solidFill>
            </a:endParaRPr>
          </a:p>
        </p:txBody>
      </p:sp>
      <p:pic>
        <p:nvPicPr>
          <p:cNvPr id="20" name="Obraz 8"/>
          <p:cNvPicPr>
            <a:picLocks noChangeAspect="1"/>
          </p:cNvPicPr>
          <p:nvPr/>
        </p:nvPicPr>
        <p:blipFill>
          <a:blip r:embed="rId7" cstate="print"/>
          <a:srcRect/>
          <a:stretch>
            <a:fillRect/>
          </a:stretch>
        </p:blipFill>
        <p:spPr bwMode="auto">
          <a:xfrm>
            <a:off x="7323617" y="0"/>
            <a:ext cx="1642454" cy="1277048"/>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60966" y="185540"/>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13107" y="597740"/>
            <a:ext cx="4678168" cy="707886"/>
          </a:xfrm>
          <a:prstGeom prst="rect">
            <a:avLst/>
          </a:prstGeom>
        </p:spPr>
        <p:txBody>
          <a:bodyPr wrap="square">
            <a:spAutoFit/>
          </a:bodyPr>
          <a:lstStyle/>
          <a:p>
            <a:r>
              <a:rPr lang="pl-PL" sz="2000" b="1" dirty="0" smtClean="0">
                <a:solidFill>
                  <a:schemeClr val="tx2">
                    <a:lumMod val="75000"/>
                  </a:schemeClr>
                </a:solidFill>
                <a:latin typeface="TitilliumText25L"/>
              </a:rPr>
              <a:t>Ocena wstępna - braki formalne</a:t>
            </a:r>
          </a:p>
          <a:p>
            <a:r>
              <a:rPr lang="pl-PL" sz="2000" b="1" dirty="0" smtClean="0">
                <a:solidFill>
                  <a:schemeClr val="tx2">
                    <a:lumMod val="75000"/>
                  </a:schemeClr>
                </a:solidFill>
                <a:latin typeface="TitilliumText25L"/>
              </a:rPr>
              <a:t>i oczywiste omyłki pisarskie</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445565" y="1708031"/>
            <a:ext cx="8450607" cy="4524315"/>
          </a:xfrm>
          <a:prstGeom prst="rect">
            <a:avLst/>
          </a:prstGeom>
          <a:noFill/>
        </p:spPr>
        <p:txBody>
          <a:bodyPr wrap="square" rtlCol="0">
            <a:spAutoFit/>
          </a:bodyPr>
          <a:lstStyle/>
          <a:p>
            <a:pPr algn="just">
              <a:buFont typeface="Wingdings" pitchFamily="2" charset="2"/>
              <a:buChar char="Ø"/>
            </a:pPr>
            <a:r>
              <a:rPr lang="pl-PL" dirty="0" smtClean="0">
                <a:solidFill>
                  <a:schemeClr val="tx2">
                    <a:lumMod val="75000"/>
                  </a:schemeClr>
                </a:solidFill>
                <a:latin typeface="TitilliumText25L"/>
              </a:rPr>
              <a:t> Za </a:t>
            </a:r>
            <a:r>
              <a:rPr lang="pl-PL" b="1" dirty="0" smtClean="0">
                <a:solidFill>
                  <a:schemeClr val="tx2">
                    <a:lumMod val="75000"/>
                  </a:schemeClr>
                </a:solidFill>
                <a:latin typeface="TitilliumText25L"/>
              </a:rPr>
              <a:t>braki formalne </a:t>
            </a:r>
            <a:r>
              <a:rPr lang="pl-PL" dirty="0" smtClean="0">
                <a:solidFill>
                  <a:schemeClr val="tx2">
                    <a:lumMod val="75000"/>
                  </a:schemeClr>
                </a:solidFill>
                <a:latin typeface="TitilliumText25L"/>
              </a:rPr>
              <a:t>w rozumieniu art. 43 ustawy uznaje się </a:t>
            </a:r>
            <a:r>
              <a:rPr lang="pl-PL" u="sng" dirty="0" smtClean="0">
                <a:solidFill>
                  <a:schemeClr val="tx2">
                    <a:lumMod val="75000"/>
                  </a:schemeClr>
                </a:solidFill>
                <a:latin typeface="TitilliumText25L"/>
              </a:rPr>
              <a:t>złożenie niekompletnego wniosku</a:t>
            </a:r>
            <a:r>
              <a:rPr lang="pl-PL" dirty="0" smtClean="0">
                <a:solidFill>
                  <a:schemeClr val="tx2">
                    <a:lumMod val="75000"/>
                  </a:schemeClr>
                </a:solidFill>
                <a:latin typeface="TitilliumText25L"/>
              </a:rPr>
              <a:t>, tzn. niezawierającego wszystkich obligatoryjnych załączników (dotyczących bezwzględnie wszystkich wnioskodawców oraz wszystkich typów i rodzajów projektów w ramach danego konkursu). Załączniki powinny zostać sporządzone na aktualnych wzorach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i dotyczyć wnioskodawcy/projektu.</a:t>
            </a:r>
          </a:p>
          <a:p>
            <a:pPr algn="just"/>
            <a:endParaRPr lang="pl-PL"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Za </a:t>
            </a:r>
            <a:r>
              <a:rPr lang="pl-PL" b="1" dirty="0" smtClean="0">
                <a:solidFill>
                  <a:schemeClr val="tx2">
                    <a:lumMod val="75000"/>
                  </a:schemeClr>
                </a:solidFill>
                <a:latin typeface="TitilliumText25L"/>
              </a:rPr>
              <a:t>oczywiste omyłki </a:t>
            </a:r>
            <a:r>
              <a:rPr lang="pl-PL" dirty="0" smtClean="0">
                <a:solidFill>
                  <a:schemeClr val="tx2">
                    <a:lumMod val="75000"/>
                  </a:schemeClr>
                </a:solidFill>
                <a:latin typeface="TitilliumText25L"/>
              </a:rPr>
              <a:t>w rozumieniu art. 43 ustawy IZ RPO WZ uznaje wyłącznie oczywiste omyłki pisarskie. W tym trybie nie ma możliwości poprawienia innych omyłek niż pisarskie, np. omyłek/błędów rachunkowych.</a:t>
            </a:r>
          </a:p>
          <a:p>
            <a:pPr algn="just">
              <a:buFont typeface="Wingdings" pitchFamily="2" charset="2"/>
              <a:buChar char="Ø"/>
            </a:pPr>
            <a:endParaRPr lang="pl-PL"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Uzupełnienie wniosku o dofinansowanie projektu lub poprawienie w nim oczywistej omyłki nie może prowadzić do jego istotnej modyfikacji. Ocena czy uzupełnienie wniosku o dofinansowanie lub poprawienie w nim oczywistej omyłki doprowadziło do istotnej modyfikacji wniosku o dofinansowanie, jest dokonywana przez IZ RPO WZ.</a:t>
            </a:r>
            <a:endParaRPr lang="pl-PL" dirty="0" smtClean="0">
              <a:solidFill>
                <a:schemeClr val="tx2">
                  <a:lumMod val="75000"/>
                </a:schemeClr>
              </a:solidFill>
            </a:endParaRPr>
          </a:p>
        </p:txBody>
      </p:sp>
      <p:pic>
        <p:nvPicPr>
          <p:cNvPr id="20" name="Obraz 8"/>
          <p:cNvPicPr>
            <a:picLocks noChangeAspect="1"/>
          </p:cNvPicPr>
          <p:nvPr/>
        </p:nvPicPr>
        <p:blipFill>
          <a:blip r:embed="rId7" cstate="print"/>
          <a:srcRect/>
          <a:stretch>
            <a:fillRect/>
          </a:stretch>
        </p:blipFill>
        <p:spPr bwMode="auto">
          <a:xfrm>
            <a:off x="7159715" y="211034"/>
            <a:ext cx="1642454" cy="1277048"/>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60966" y="185540"/>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914258" y="563454"/>
            <a:ext cx="5127477" cy="830997"/>
          </a:xfrm>
          <a:prstGeom prst="rect">
            <a:avLst/>
          </a:prstGeom>
        </p:spPr>
        <p:txBody>
          <a:bodyPr wrap="square">
            <a:spAutoFit/>
          </a:bodyPr>
          <a:lstStyle/>
          <a:p>
            <a:r>
              <a:rPr lang="pl-PL" sz="2400" b="1" dirty="0" smtClean="0">
                <a:solidFill>
                  <a:schemeClr val="tx2">
                    <a:lumMod val="75000"/>
                  </a:schemeClr>
                </a:solidFill>
                <a:latin typeface="TitilliumText25L"/>
              </a:rPr>
              <a:t>Ocena wstępna - procedura uzupełnień i poprawek</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445565" y="2072395"/>
            <a:ext cx="8450607" cy="3970318"/>
          </a:xfrm>
          <a:prstGeom prst="rect">
            <a:avLst/>
          </a:prstGeom>
          <a:noFill/>
        </p:spPr>
        <p:txBody>
          <a:bodyPr wrap="square" rtlCol="0">
            <a:spAutoFit/>
          </a:bodyPr>
          <a:lstStyle/>
          <a:p>
            <a:pPr algn="just">
              <a:buFont typeface="Wingdings" pitchFamily="2" charset="2"/>
              <a:buChar char="Ø"/>
            </a:pPr>
            <a:r>
              <a:rPr lang="pl-PL" dirty="0" smtClean="0">
                <a:solidFill>
                  <a:schemeClr val="tx2">
                    <a:lumMod val="75000"/>
                  </a:schemeClr>
                </a:solidFill>
                <a:latin typeface="TitilliumText25L"/>
              </a:rPr>
              <a:t> </a:t>
            </a:r>
            <a:r>
              <a:rPr lang="pl-PL" b="1" dirty="0" smtClean="0">
                <a:solidFill>
                  <a:schemeClr val="tx2">
                    <a:lumMod val="75000"/>
                  </a:schemeClr>
                </a:solidFill>
                <a:latin typeface="TitilliumText25L"/>
              </a:rPr>
              <a:t>Wnioskodawcy przysługuje prawo do  jednokrotnej poprawy/uzupełnienia  złożonej  dokumentacji</a:t>
            </a:r>
            <a:r>
              <a:rPr lang="pl-PL" dirty="0" smtClean="0">
                <a:solidFill>
                  <a:schemeClr val="tx2">
                    <a:lumMod val="75000"/>
                  </a:schemeClr>
                </a:solidFill>
                <a:latin typeface="TitilliumText25L"/>
              </a:rPr>
              <a:t>.</a:t>
            </a:r>
          </a:p>
          <a:p>
            <a:pPr algn="just">
              <a:buFont typeface="Wingdings" pitchFamily="2" charset="2"/>
              <a:buChar char="Ø"/>
            </a:pPr>
            <a:endParaRPr lang="pl-PL"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W przypadku konieczności dokonania uzupełnienia lub poprawy dokumentacji aplikacyjnej, z uwagi na niespełnienie przez wnioskodawcę kryteriów  administracyjności,  będących przedmiotem  niniejszej  oceny,  IZ  RPO  WZ  wezwie wnioskodawcę do uzupełnienia lub poprawy dokumentacji. Poprawy/uzupełnienia należy dokonać </a:t>
            </a:r>
            <a:r>
              <a:rPr lang="pl-PL" b="1" dirty="0" smtClean="0">
                <a:solidFill>
                  <a:schemeClr val="tx2">
                    <a:lumMod val="75000"/>
                  </a:schemeClr>
                </a:solidFill>
                <a:latin typeface="TitilliumText25L"/>
              </a:rPr>
              <a:t>w terminie 7 dni </a:t>
            </a:r>
            <a:r>
              <a:rPr lang="pl-PL" dirty="0" smtClean="0">
                <a:solidFill>
                  <a:schemeClr val="tx2">
                    <a:lumMod val="75000"/>
                  </a:schemeClr>
                </a:solidFill>
                <a:latin typeface="TitilliumText25L"/>
              </a:rPr>
              <a:t>od dnia otrzymania wezwania, pod rygorem negatywnej oceny spełniania danego kryterium.</a:t>
            </a:r>
          </a:p>
          <a:p>
            <a:pPr algn="just"/>
            <a:endParaRPr lang="pl-PL"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IZ RPO WZ ma ponadto możliwość żądania dodatkowych wyjaśnień ze strony wnioskodawcy. Poprzez wyjaśnienia wnioskodawca może uszczegółowić informacje zawarte w dokumentacji, </a:t>
            </a:r>
            <a:r>
              <a:rPr lang="pl-PL" b="1" dirty="0" smtClean="0">
                <a:solidFill>
                  <a:schemeClr val="tx2">
                    <a:lumMod val="75000"/>
                  </a:schemeClr>
                </a:solidFill>
                <a:latin typeface="TitilliumText25L"/>
              </a:rPr>
              <a:t>nie można natomiast dokonywać modyfikacji złożonej dokumentacji</a:t>
            </a:r>
            <a:r>
              <a:rPr lang="pl-PL" dirty="0" smtClean="0">
                <a:solidFill>
                  <a:schemeClr val="tx2">
                    <a:lumMod val="75000"/>
                  </a:schemeClr>
                </a:solidFill>
                <a:latin typeface="TitilliumText25L"/>
              </a:rPr>
              <a:t>.</a:t>
            </a:r>
            <a:endParaRPr lang="pl-PL" dirty="0" smtClean="0">
              <a:solidFill>
                <a:schemeClr val="tx2">
                  <a:lumMod val="75000"/>
                </a:schemeClr>
              </a:solidFill>
            </a:endParaRPr>
          </a:p>
        </p:txBody>
      </p:sp>
      <p:pic>
        <p:nvPicPr>
          <p:cNvPr id="20" name="Obraz 8"/>
          <p:cNvPicPr>
            <a:picLocks noChangeAspect="1"/>
          </p:cNvPicPr>
          <p:nvPr/>
        </p:nvPicPr>
        <p:blipFill>
          <a:blip r:embed="rId7" cstate="print"/>
          <a:srcRect/>
          <a:stretch>
            <a:fillRect/>
          </a:stretch>
        </p:blipFill>
        <p:spPr bwMode="auto">
          <a:xfrm>
            <a:off x="7159715" y="271419"/>
            <a:ext cx="1642454" cy="1277048"/>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2865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8695" y="0"/>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2960952" y="760576"/>
            <a:ext cx="3277477" cy="461665"/>
          </a:xfrm>
          <a:prstGeom prst="rect">
            <a:avLst/>
          </a:prstGeom>
        </p:spPr>
        <p:txBody>
          <a:bodyPr wrap="square">
            <a:spAutoFit/>
          </a:bodyPr>
          <a:lstStyle/>
          <a:p>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654333" y="2471083"/>
            <a:ext cx="8050138" cy="461665"/>
          </a:xfrm>
          <a:prstGeom prst="rect">
            <a:avLst/>
          </a:prstGeom>
          <a:noFill/>
        </p:spPr>
        <p:txBody>
          <a:bodyPr wrap="square" rtlCol="0">
            <a:spAutoFit/>
          </a:bodyPr>
          <a:lstStyle/>
          <a:p>
            <a:pPr algn="just"/>
            <a:endParaRPr lang="pl-PL" sz="2400" dirty="0">
              <a:latin typeface="TitilliumText25L"/>
            </a:endParaRPr>
          </a:p>
        </p:txBody>
      </p:sp>
      <p:pic>
        <p:nvPicPr>
          <p:cNvPr id="20" name="Obraz 8"/>
          <p:cNvPicPr>
            <a:picLocks noChangeAspect="1"/>
          </p:cNvPicPr>
          <p:nvPr/>
        </p:nvPicPr>
        <p:blipFill>
          <a:blip r:embed="rId7" cstate="print"/>
          <a:srcRect/>
          <a:stretch>
            <a:fillRect/>
          </a:stretch>
        </p:blipFill>
        <p:spPr bwMode="auto">
          <a:xfrm>
            <a:off x="7501546" y="-127599"/>
            <a:ext cx="1642454" cy="1277048"/>
          </a:xfrm>
          <a:prstGeom prst="rect">
            <a:avLst/>
          </a:prstGeom>
          <a:noFill/>
          <a:ln w="9525">
            <a:noFill/>
            <a:miter lim="800000"/>
            <a:headEnd/>
            <a:tailEnd/>
          </a:ln>
        </p:spPr>
      </p:pic>
      <p:sp>
        <p:nvSpPr>
          <p:cNvPr id="21" name="pole tekstowe 20"/>
          <p:cNvSpPr txBox="1"/>
          <p:nvPr/>
        </p:nvSpPr>
        <p:spPr>
          <a:xfrm>
            <a:off x="1414732" y="1932317"/>
            <a:ext cx="184731" cy="369332"/>
          </a:xfrm>
          <a:prstGeom prst="rect">
            <a:avLst/>
          </a:prstGeom>
          <a:noFill/>
        </p:spPr>
        <p:txBody>
          <a:bodyPr wrap="none" rtlCol="0">
            <a:spAutoFit/>
          </a:bodyPr>
          <a:lstStyle/>
          <a:p>
            <a:endParaRPr lang="pl-PL" dirty="0"/>
          </a:p>
        </p:txBody>
      </p:sp>
      <p:sp>
        <p:nvSpPr>
          <p:cNvPr id="66" name="pole tekstowe 65"/>
          <p:cNvSpPr txBox="1"/>
          <p:nvPr/>
        </p:nvSpPr>
        <p:spPr>
          <a:xfrm>
            <a:off x="1685925" y="0"/>
            <a:ext cx="3848100" cy="830997"/>
          </a:xfrm>
          <a:prstGeom prst="rect">
            <a:avLst/>
          </a:prstGeom>
          <a:noFill/>
        </p:spPr>
        <p:txBody>
          <a:bodyPr wrap="square" rtlCol="0">
            <a:spAutoFit/>
          </a:bodyPr>
          <a:lstStyle/>
          <a:p>
            <a:r>
              <a:rPr lang="pl-PL" sz="2400" b="1" dirty="0" smtClean="0">
                <a:solidFill>
                  <a:schemeClr val="tx2">
                    <a:lumMod val="75000"/>
                  </a:schemeClr>
                </a:solidFill>
                <a:latin typeface="TitilliumText25L"/>
              </a:rPr>
              <a:t>Ocena merytoryczna </a:t>
            </a:r>
            <a:br>
              <a:rPr lang="pl-PL" sz="2400" b="1" dirty="0" smtClean="0">
                <a:solidFill>
                  <a:schemeClr val="tx2">
                    <a:lumMod val="75000"/>
                  </a:schemeClr>
                </a:solidFill>
                <a:latin typeface="TitilliumText25L"/>
              </a:rPr>
            </a:br>
            <a:r>
              <a:rPr lang="pl-PL" sz="2400" b="1" dirty="0" smtClean="0">
                <a:solidFill>
                  <a:schemeClr val="tx2">
                    <a:lumMod val="75000"/>
                  </a:schemeClr>
                </a:solidFill>
                <a:latin typeface="TitilliumText25L"/>
              </a:rPr>
              <a:t>I stopnia</a:t>
            </a:r>
            <a:endParaRPr lang="pl-PL" sz="2400" b="1" dirty="0">
              <a:solidFill>
                <a:schemeClr val="tx2">
                  <a:lumMod val="75000"/>
                </a:schemeClr>
              </a:solidFill>
              <a:latin typeface="TitilliumText25L"/>
            </a:endParaRPr>
          </a:p>
        </p:txBody>
      </p:sp>
      <p:sp>
        <p:nvSpPr>
          <p:cNvPr id="69" name="pole tekstowe 68"/>
          <p:cNvSpPr txBox="1"/>
          <p:nvPr/>
        </p:nvSpPr>
        <p:spPr>
          <a:xfrm>
            <a:off x="1447800" y="6305550"/>
            <a:ext cx="184731" cy="369332"/>
          </a:xfrm>
          <a:prstGeom prst="rect">
            <a:avLst/>
          </a:prstGeom>
          <a:noFill/>
        </p:spPr>
        <p:txBody>
          <a:bodyPr wrap="none" rtlCol="0">
            <a:spAutoFit/>
          </a:bodyPr>
          <a:lstStyle/>
          <a:p>
            <a:endParaRPr lang="pl-PL" dirty="0"/>
          </a:p>
        </p:txBody>
      </p:sp>
      <p:sp>
        <p:nvSpPr>
          <p:cNvPr id="71" name="pole tekstowe 70"/>
          <p:cNvSpPr txBox="1"/>
          <p:nvPr/>
        </p:nvSpPr>
        <p:spPr>
          <a:xfrm>
            <a:off x="923925" y="5876925"/>
            <a:ext cx="184731" cy="369332"/>
          </a:xfrm>
          <a:prstGeom prst="rect">
            <a:avLst/>
          </a:prstGeom>
          <a:noFill/>
        </p:spPr>
        <p:txBody>
          <a:bodyPr wrap="none" rtlCol="0">
            <a:spAutoFit/>
          </a:bodyPr>
          <a:lstStyle/>
          <a:p>
            <a:endParaRPr lang="pl-PL" dirty="0"/>
          </a:p>
        </p:txBody>
      </p:sp>
      <p:pic>
        <p:nvPicPr>
          <p:cNvPr id="72" name="Obraz 7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73766"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dirty="0"/>
          </a:p>
        </p:txBody>
      </p:sp>
      <p:grpSp>
        <p:nvGrpSpPr>
          <p:cNvPr id="2" name="Grupa 73"/>
          <p:cNvGrpSpPr/>
          <p:nvPr/>
        </p:nvGrpSpPr>
        <p:grpSpPr>
          <a:xfrm>
            <a:off x="1123950" y="876300"/>
            <a:ext cx="7439025" cy="3038475"/>
            <a:chOff x="1765853" y="1923802"/>
            <a:chExt cx="4108928" cy="2601872"/>
          </a:xfrm>
        </p:grpSpPr>
        <p:sp>
          <p:nvSpPr>
            <p:cNvPr id="73763" name="Prostokąt 7"/>
            <p:cNvSpPr>
              <a:spLocks noChangeArrowheads="1"/>
            </p:cNvSpPr>
            <p:nvPr/>
          </p:nvSpPr>
          <p:spPr bwMode="auto">
            <a:xfrm>
              <a:off x="2281093" y="2046147"/>
              <a:ext cx="1566115" cy="500534"/>
            </a:xfrm>
            <a:prstGeom prst="rect">
              <a:avLst/>
            </a:prstGeom>
            <a:solidFill>
              <a:srgbClr val="BFBFBF"/>
            </a:solid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b="0" i="0" u="none" strike="noStrike" cap="none" normalizeH="0" baseline="0" dirty="0" smtClean="0">
                  <a:ln>
                    <a:noFill/>
                  </a:ln>
                  <a:solidFill>
                    <a:srgbClr val="0D0D0D"/>
                  </a:solidFill>
                  <a:effectLst/>
                  <a:latin typeface="+mj-lt"/>
                  <a:ea typeface="Calibri" pitchFamily="34" charset="0"/>
                  <a:cs typeface="Times New Roman" pitchFamily="18" charset="0"/>
                </a:rPr>
                <a:t>Ocena merytoryczna I </a:t>
              </a:r>
              <a:r>
                <a:rPr kumimoji="0" lang="pl-PL" b="0" i="0" u="none" strike="noStrike" cap="none" normalizeH="0" baseline="0" dirty="0" smtClean="0">
                  <a:ln>
                    <a:noFill/>
                  </a:ln>
                  <a:solidFill>
                    <a:srgbClr val="0D0D0D"/>
                  </a:solidFill>
                  <a:effectLst/>
                  <a:ea typeface="Calibri" pitchFamily="34" charset="0"/>
                  <a:cs typeface="Times New Roman" pitchFamily="18" charset="0"/>
                </a:rPr>
                <a:t>stopnia</a:t>
              </a:r>
              <a:r>
                <a:rPr kumimoji="0" lang="pl-PL" b="0" i="0" u="none" strike="noStrike" cap="none" normalizeH="0" baseline="0" dirty="0" smtClean="0">
                  <a:ln>
                    <a:noFill/>
                  </a:ln>
                  <a:solidFill>
                    <a:srgbClr val="0D0D0D"/>
                  </a:solidFill>
                  <a:effectLst/>
                  <a:latin typeface="+mj-lt"/>
                  <a:ea typeface="Calibri" pitchFamily="34" charset="0"/>
                  <a:cs typeface="Times New Roman" pitchFamily="18" charset="0"/>
                </a:rPr>
                <a:t>  (tak/nie)</a:t>
              </a:r>
              <a:endParaRPr kumimoji="0" lang="pl-PL" b="0" i="0" u="none" strike="noStrike" cap="none" normalizeH="0" baseline="0" dirty="0" smtClean="0">
                <a:ln>
                  <a:noFill/>
                </a:ln>
                <a:solidFill>
                  <a:schemeClr val="tx1"/>
                </a:solidFill>
                <a:effectLst/>
                <a:latin typeface="+mj-lt"/>
                <a:cs typeface="Arial" pitchFamily="34" charset="0"/>
              </a:endParaRPr>
            </a:p>
          </p:txBody>
        </p:sp>
        <p:sp>
          <p:nvSpPr>
            <p:cNvPr id="73759" name="Prostokąt 14"/>
            <p:cNvSpPr>
              <a:spLocks noChangeArrowheads="1"/>
            </p:cNvSpPr>
            <p:nvPr/>
          </p:nvSpPr>
          <p:spPr bwMode="auto">
            <a:xfrm>
              <a:off x="3138827" y="2761900"/>
              <a:ext cx="1095260" cy="250198"/>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wynik pozytywny</a:t>
              </a: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58" name="Prostokąt 16"/>
            <p:cNvSpPr>
              <a:spLocks noChangeArrowheads="1"/>
            </p:cNvSpPr>
            <p:nvPr/>
          </p:nvSpPr>
          <p:spPr bwMode="auto">
            <a:xfrm>
              <a:off x="2880307" y="4019981"/>
              <a:ext cx="1849827" cy="505693"/>
            </a:xfrm>
            <a:prstGeom prst="rect">
              <a:avLst/>
            </a:prstGeom>
            <a:solidFill>
              <a:srgbClr val="BFBFBF"/>
            </a:solid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Ocena merytoryczna II stopnia  (punktowana) </a:t>
              </a:r>
              <a:b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br>
              <a: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
              </a:r>
              <a:b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b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56" name="Strzałka w lewo 18"/>
            <p:cNvSpPr>
              <a:spLocks noChangeArrowheads="1"/>
            </p:cNvSpPr>
            <p:nvPr/>
          </p:nvSpPr>
          <p:spPr bwMode="auto">
            <a:xfrm>
              <a:off x="4305114" y="1923802"/>
              <a:ext cx="1569667" cy="1859645"/>
            </a:xfrm>
            <a:prstGeom prst="leftArrow">
              <a:avLst>
                <a:gd name="adj1" fmla="val 50000"/>
                <a:gd name="adj2" fmla="val 50003"/>
              </a:avLst>
            </a:prstGeom>
            <a:gradFill rotWithShape="0">
              <a:gsLst>
                <a:gs pos="0">
                  <a:srgbClr val="9AB5E4"/>
                </a:gs>
                <a:gs pos="37000">
                  <a:srgbClr val="C2D1ED"/>
                </a:gs>
                <a:gs pos="100000">
                  <a:srgbClr val="E1E8F5"/>
                </a:gs>
              </a:gsLst>
              <a:lin ang="5400000"/>
            </a:gradFill>
            <a:ln w="127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rgbClr val="0D0D0D"/>
                </a:solidFill>
                <a:effectLst/>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D0D0D"/>
                  </a:solidFill>
                  <a:effectLst/>
                  <a:ea typeface="Calibri" pitchFamily="34" charset="0"/>
                  <a:cs typeface="Times New Roman" pitchFamily="18" charset="0"/>
                </a:rPr>
                <a:t>Płaszczyzna oceny: </a:t>
              </a:r>
              <a:br>
                <a:rPr kumimoji="0" lang="pl-PL" sz="1600" b="0" i="0" u="none" strike="noStrike" cap="none" normalizeH="0" baseline="0" dirty="0" smtClean="0">
                  <a:ln>
                    <a:noFill/>
                  </a:ln>
                  <a:solidFill>
                    <a:srgbClr val="0D0D0D"/>
                  </a:solidFill>
                  <a:effectLst/>
                  <a:ea typeface="Calibri" pitchFamily="34" charset="0"/>
                  <a:cs typeface="Times New Roman" pitchFamily="18" charset="0"/>
                </a:rPr>
              </a:br>
              <a:r>
                <a:rPr kumimoji="0" lang="pl-PL" sz="1600" b="0" i="0" u="none" strike="noStrike" cap="none" normalizeH="0" baseline="0" dirty="0" smtClean="0">
                  <a:ln>
                    <a:noFill/>
                  </a:ln>
                  <a:solidFill>
                    <a:srgbClr val="0D0D0D"/>
                  </a:solidFill>
                  <a:effectLst/>
                  <a:ea typeface="Calibri" pitchFamily="34" charset="0"/>
                  <a:cs typeface="Times New Roman" pitchFamily="18" charset="0"/>
                </a:rPr>
                <a:t>- dopuszczalności, </a:t>
              </a:r>
              <a:endParaRPr kumimoji="0" lang="pl-PL"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D0D0D"/>
                  </a:solidFill>
                  <a:effectLst/>
                  <a:ea typeface="Calibri" pitchFamily="34" charset="0"/>
                  <a:cs typeface="Times New Roman" pitchFamily="18" charset="0"/>
                </a:rPr>
                <a:t>- administracyjności</a:t>
              </a:r>
              <a:endParaRPr kumimoji="0" lang="pl-PL"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D0D0D"/>
                  </a:solidFill>
                  <a:effectLst/>
                  <a:ea typeface="Calibri" pitchFamily="34" charset="0"/>
                  <a:cs typeface="Times New Roman" pitchFamily="18" charset="0"/>
                </a:rPr>
                <a:t>- wykonalności</a:t>
              </a:r>
              <a:endParaRPr kumimoji="0" lang="pl-PL"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Łącznik prosty ze strzałką 29"/>
            <p:cNvSpPr>
              <a:spLocks noChangeShapeType="1"/>
            </p:cNvSpPr>
            <p:nvPr/>
          </p:nvSpPr>
          <p:spPr bwMode="auto">
            <a:xfrm flipH="1">
              <a:off x="2333277" y="2547166"/>
              <a:ext cx="482850" cy="204045"/>
            </a:xfrm>
            <a:prstGeom prst="straightConnector1">
              <a:avLst/>
            </a:prstGeom>
            <a:noFill/>
            <a:ln w="19050">
              <a:solidFill>
                <a:srgbClr val="4579B8"/>
              </a:solidFill>
              <a:round/>
              <a:headEnd/>
              <a:tailEnd type="arrow" w="med" len="med"/>
            </a:ln>
          </p:spPr>
          <p:txBody>
            <a:bodyPr vert="horz" wrap="square" lIns="91440" tIns="45720" rIns="91440" bIns="45720" numCol="1" anchor="t" anchorCtr="0" compatLnSpc="1">
              <a:prstTxWarp prst="textNoShape">
                <a:avLst/>
              </a:prstTxWarp>
            </a:bodyPr>
            <a:lstStyle/>
            <a:p>
              <a:endParaRPr lang="pl-PL" dirty="0"/>
            </a:p>
          </p:txBody>
        </p:sp>
        <p:sp>
          <p:nvSpPr>
            <p:cNvPr id="22" name="Łącznik prosty ze strzałką 30"/>
            <p:cNvSpPr>
              <a:spLocks noChangeShapeType="1"/>
            </p:cNvSpPr>
            <p:nvPr/>
          </p:nvSpPr>
          <p:spPr bwMode="auto">
            <a:xfrm>
              <a:off x="3319371" y="2547652"/>
              <a:ext cx="438464" cy="203560"/>
            </a:xfrm>
            <a:prstGeom prst="straightConnector1">
              <a:avLst/>
            </a:prstGeom>
            <a:noFill/>
            <a:ln w="19050">
              <a:solidFill>
                <a:srgbClr val="4579B8"/>
              </a:solidFill>
              <a:round/>
              <a:headEnd/>
              <a:tailEnd type="arrow" w="med" len="med"/>
            </a:ln>
          </p:spPr>
          <p:txBody>
            <a:bodyPr vert="horz" wrap="square" lIns="91440" tIns="45720" rIns="91440" bIns="45720" numCol="1" anchor="t" anchorCtr="0" compatLnSpc="1">
              <a:prstTxWarp prst="textNoShape">
                <a:avLst/>
              </a:prstTxWarp>
            </a:bodyPr>
            <a:lstStyle/>
            <a:p>
              <a:endParaRPr lang="pl-PL" dirty="0"/>
            </a:p>
          </p:txBody>
        </p:sp>
        <p:sp>
          <p:nvSpPr>
            <p:cNvPr id="23" name="Łącznik prosty ze strzałką 32"/>
            <p:cNvSpPr>
              <a:spLocks noChangeShapeType="1"/>
            </p:cNvSpPr>
            <p:nvPr/>
          </p:nvSpPr>
          <p:spPr bwMode="auto">
            <a:xfrm rot="5400000">
              <a:off x="3249122" y="3531442"/>
              <a:ext cx="1016826" cy="0"/>
            </a:xfrm>
            <a:prstGeom prst="straightConnector1">
              <a:avLst/>
            </a:prstGeom>
            <a:noFill/>
            <a:ln w="19050">
              <a:solidFill>
                <a:srgbClr val="4579B8"/>
              </a:solidFill>
              <a:round/>
              <a:headEnd/>
              <a:tailEnd type="arrow" w="med" len="med"/>
            </a:ln>
          </p:spPr>
          <p:txBody>
            <a:bodyPr vert="horz" wrap="square" lIns="91440" tIns="45720" rIns="91440" bIns="45720" numCol="1" anchor="t" anchorCtr="0" compatLnSpc="1">
              <a:prstTxWarp prst="textNoShape">
                <a:avLst/>
              </a:prstTxWarp>
            </a:bodyPr>
            <a:lstStyle/>
            <a:p>
              <a:endParaRPr lang="pl-PL" dirty="0"/>
            </a:p>
          </p:txBody>
        </p:sp>
        <p:sp>
          <p:nvSpPr>
            <p:cNvPr id="73741" name="Prostokąt 13"/>
            <p:cNvSpPr>
              <a:spLocks noChangeArrowheads="1"/>
            </p:cNvSpPr>
            <p:nvPr/>
          </p:nvSpPr>
          <p:spPr bwMode="auto">
            <a:xfrm>
              <a:off x="1765853" y="2772102"/>
              <a:ext cx="986094" cy="250198"/>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wynik negatywny</a:t>
              </a: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9" name="Prostokąt 15"/>
            <p:cNvSpPr>
              <a:spLocks noChangeArrowheads="1"/>
            </p:cNvSpPr>
            <p:nvPr/>
          </p:nvSpPr>
          <p:spPr bwMode="auto">
            <a:xfrm>
              <a:off x="1765853" y="3257924"/>
              <a:ext cx="986094" cy="255543"/>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protest</a:t>
              </a: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Łącznik prosty ze strzałką 31"/>
            <p:cNvSpPr>
              <a:spLocks noChangeShapeType="1"/>
            </p:cNvSpPr>
            <p:nvPr/>
          </p:nvSpPr>
          <p:spPr bwMode="auto">
            <a:xfrm>
              <a:off x="2274495" y="3021814"/>
              <a:ext cx="0" cy="228822"/>
            </a:xfrm>
            <a:prstGeom prst="straightConnector1">
              <a:avLst/>
            </a:prstGeom>
            <a:noFill/>
            <a:ln w="19050">
              <a:solidFill>
                <a:srgbClr val="4579B8"/>
              </a:solidFill>
              <a:round/>
              <a:headEnd/>
              <a:tailEnd type="arrow" w="med" len="med"/>
            </a:ln>
          </p:spPr>
          <p:txBody>
            <a:bodyPr vert="horz" wrap="square" lIns="91440" tIns="45720" rIns="91440" bIns="45720" numCol="1" anchor="t" anchorCtr="0" compatLnSpc="1">
              <a:prstTxWarp prst="textNoShape">
                <a:avLst/>
              </a:prstTxWarp>
            </a:bodyPr>
            <a:lstStyle/>
            <a:p>
              <a:endParaRPr lang="pl-PL" dirty="0"/>
            </a:p>
          </p:txBody>
        </p:sp>
      </p:grpSp>
      <p:sp>
        <p:nvSpPr>
          <p:cNvPr id="76" name="pole tekstowe 75"/>
          <p:cNvSpPr txBox="1"/>
          <p:nvPr/>
        </p:nvSpPr>
        <p:spPr>
          <a:xfrm>
            <a:off x="447675" y="4200525"/>
            <a:ext cx="8372475" cy="2308324"/>
          </a:xfrm>
          <a:prstGeom prst="rect">
            <a:avLst/>
          </a:prstGeom>
          <a:noFill/>
        </p:spPr>
        <p:txBody>
          <a:bodyPr wrap="square" rtlCol="0">
            <a:spAutoFit/>
          </a:bodyPr>
          <a:lstStyle/>
          <a:p>
            <a:pPr algn="just"/>
            <a:r>
              <a:rPr lang="pl-PL" u="sng" dirty="0" smtClean="0">
                <a:solidFill>
                  <a:schemeClr val="tx2">
                    <a:lumMod val="75000"/>
                  </a:schemeClr>
                </a:solidFill>
                <a:latin typeface="TitilliumText25L"/>
              </a:rPr>
              <a:t>Celem oceny merytorycznej I stopnia jest:</a:t>
            </a:r>
          </a:p>
          <a:p>
            <a:pPr algn="just">
              <a:buFont typeface="Arial" pitchFamily="34" charset="0"/>
              <a:buChar char="•"/>
            </a:pPr>
            <a:r>
              <a:rPr lang="pl-PL" dirty="0" smtClean="0">
                <a:solidFill>
                  <a:schemeClr val="tx2">
                    <a:lumMod val="75000"/>
                  </a:schemeClr>
                </a:solidFill>
                <a:latin typeface="TitilliumText25L"/>
              </a:rPr>
              <a:t> wyselekcjonowanie projektów, których realizacja jest zasadna, założenia są  realne,  a  wyniki analiz oparte zostały o adekwatne założenia,</a:t>
            </a:r>
          </a:p>
          <a:p>
            <a:pPr algn="just">
              <a:buFont typeface="Arial" pitchFamily="34" charset="0"/>
              <a:buChar char="•"/>
            </a:pPr>
            <a:r>
              <a:rPr lang="pl-PL" dirty="0" smtClean="0">
                <a:solidFill>
                  <a:schemeClr val="tx2">
                    <a:lumMod val="75000"/>
                  </a:schemeClr>
                </a:solidFill>
                <a:latin typeface="TitilliumText25L"/>
              </a:rPr>
              <a:t> ocena kwalifikowalności przewidzianych w projektach wydatków,</a:t>
            </a:r>
          </a:p>
          <a:p>
            <a:pPr algn="just">
              <a:buFont typeface="Arial" pitchFamily="34" charset="0"/>
              <a:buChar char="•"/>
            </a:pPr>
            <a:r>
              <a:rPr lang="pl-PL" dirty="0" smtClean="0">
                <a:solidFill>
                  <a:schemeClr val="tx2">
                    <a:lumMod val="75000"/>
                  </a:schemeClr>
                </a:solidFill>
                <a:latin typeface="TitilliumText25L"/>
              </a:rPr>
              <a:t> poprawność obliczeń całkowitych wartości wydatków i kosztów wydatków kwalifikowalnych oraz intensywności wsparcia,</a:t>
            </a:r>
          </a:p>
          <a:p>
            <a:pPr algn="just">
              <a:buFont typeface="Arial" pitchFamily="34" charset="0"/>
              <a:buChar char="•"/>
            </a:pPr>
            <a:r>
              <a:rPr lang="pl-PL" dirty="0" smtClean="0">
                <a:solidFill>
                  <a:schemeClr val="tx2">
                    <a:lumMod val="75000"/>
                  </a:schemeClr>
                </a:solidFill>
                <a:latin typeface="TitilliumText25L"/>
              </a:rPr>
              <a:t> weryfikacja pod kątem zgodności z regulacjami dotyczącymi pomocy publicznej i ochrony środowiska.</a:t>
            </a:r>
            <a:endParaRPr lang="pl-PL" dirty="0"/>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631" y="0"/>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43075" y="323851"/>
            <a:ext cx="5307205" cy="461665"/>
          </a:xfrm>
          <a:prstGeom prst="rect">
            <a:avLst/>
          </a:prstGeom>
        </p:spPr>
        <p:txBody>
          <a:bodyPr wrap="square">
            <a:spAutoFit/>
          </a:bodyPr>
          <a:lstStyle/>
          <a:p>
            <a:r>
              <a:rPr lang="pl-PL" sz="2400" b="1" dirty="0" smtClean="0">
                <a:solidFill>
                  <a:schemeClr val="tx2">
                    <a:lumMod val="75000"/>
                  </a:schemeClr>
                </a:solidFill>
                <a:latin typeface="TitilliumText25L"/>
              </a:rPr>
              <a:t>Ocena merytoryczna I stopnia</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723900" y="5600700"/>
            <a:ext cx="7743826" cy="923330"/>
          </a:xfrm>
          <a:prstGeom prst="rect">
            <a:avLst/>
          </a:prstGeom>
          <a:noFill/>
        </p:spPr>
        <p:txBody>
          <a:bodyPr wrap="square" rtlCol="0">
            <a:spAutoFit/>
          </a:bodyPr>
          <a:lstStyle/>
          <a:p>
            <a:pPr algn="just"/>
            <a:r>
              <a:rPr lang="pl-PL" dirty="0" smtClean="0">
                <a:solidFill>
                  <a:schemeClr val="tx2">
                    <a:lumMod val="75000"/>
                  </a:schemeClr>
                </a:solidFill>
                <a:latin typeface="TitilliumText25L"/>
              </a:rPr>
              <a:t>Niespełnienie  co  najmniej  jednego  z  kryteriów  ocenianych  w  tej  części  oceny skutkować będzie negatywną oceną projektu. W takim przypadku IZ RPO WZ może odstąpić od oceny pozostałych kryteriów. </a:t>
            </a:r>
            <a:endParaRPr lang="pl-PL" dirty="0" smtClean="0">
              <a:solidFill>
                <a:schemeClr val="tx2">
                  <a:lumMod val="75000"/>
                </a:schemeClr>
              </a:solidFill>
            </a:endParaRPr>
          </a:p>
        </p:txBody>
      </p:sp>
      <p:pic>
        <p:nvPicPr>
          <p:cNvPr id="20" name="Obraz 8"/>
          <p:cNvPicPr>
            <a:picLocks noChangeAspect="1"/>
          </p:cNvPicPr>
          <p:nvPr/>
        </p:nvPicPr>
        <p:blipFill>
          <a:blip r:embed="rId7" cstate="print"/>
          <a:srcRect/>
          <a:stretch>
            <a:fillRect/>
          </a:stretch>
        </p:blipFill>
        <p:spPr bwMode="auto">
          <a:xfrm>
            <a:off x="7291996" y="0"/>
            <a:ext cx="1642454" cy="1277048"/>
          </a:xfrm>
          <a:prstGeom prst="rect">
            <a:avLst/>
          </a:prstGeom>
          <a:noFill/>
          <a:ln w="9525">
            <a:noFill/>
            <a:miter lim="800000"/>
            <a:headEnd/>
            <a:tailEnd/>
          </a:ln>
        </p:spPr>
      </p:pic>
      <p:graphicFrame>
        <p:nvGraphicFramePr>
          <p:cNvPr id="21" name="Tabela 20"/>
          <p:cNvGraphicFramePr>
            <a:graphicFrameLocks noGrp="1"/>
          </p:cNvGraphicFramePr>
          <p:nvPr/>
        </p:nvGraphicFramePr>
        <p:xfrm>
          <a:off x="790576" y="1323974"/>
          <a:ext cx="7600950" cy="4035551"/>
        </p:xfrm>
        <a:graphic>
          <a:graphicData uri="http://schemas.openxmlformats.org/drawingml/2006/table">
            <a:tbl>
              <a:tblPr/>
              <a:tblGrid>
                <a:gridCol w="142768"/>
                <a:gridCol w="5613898"/>
                <a:gridCol w="1701516"/>
                <a:gridCol w="142768"/>
              </a:tblGrid>
              <a:tr h="458274">
                <a:tc>
                  <a:txBody>
                    <a:bodyPr/>
                    <a:lstStyle/>
                    <a:p>
                      <a:pPr algn="just">
                        <a:lnSpc>
                          <a:spcPct val="150000"/>
                        </a:lnSpc>
                        <a:spcAft>
                          <a:spcPts val="0"/>
                        </a:spcAft>
                      </a:pPr>
                      <a:endParaRPr lang="pl-PL" sz="800" dirty="0">
                        <a:latin typeface="Calibri"/>
                        <a:ea typeface="Calibri"/>
                        <a:cs typeface="Times New Roman"/>
                      </a:endParaRPr>
                    </a:p>
                  </a:txBody>
                  <a:tcPr marL="46912" marR="46912"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ctr">
                        <a:lnSpc>
                          <a:spcPct val="150000"/>
                        </a:lnSpc>
                        <a:spcAft>
                          <a:spcPts val="0"/>
                        </a:spcAft>
                      </a:pPr>
                      <a:r>
                        <a:rPr lang="pl-PL" sz="1200" b="1" dirty="0">
                          <a:solidFill>
                            <a:schemeClr val="tx2">
                              <a:lumMod val="75000"/>
                            </a:schemeClr>
                          </a:solidFill>
                          <a:latin typeface="TitilliumText25L"/>
                          <a:ea typeface="Calibri"/>
                          <a:cs typeface="Times New Roman"/>
                        </a:rPr>
                        <a:t>KRYTERIUM</a:t>
                      </a:r>
                      <a:endParaRPr lang="pl-PL" sz="1200" dirty="0">
                        <a:solidFill>
                          <a:schemeClr val="tx2">
                            <a:lumMod val="75000"/>
                          </a:schemeClr>
                        </a:solidFill>
                        <a:latin typeface="TitilliumText25L"/>
                        <a:ea typeface="Calibri"/>
                        <a:cs typeface="Times New Roman"/>
                      </a:endParaRP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ctr">
                        <a:lnSpc>
                          <a:spcPct val="150000"/>
                        </a:lnSpc>
                        <a:spcAft>
                          <a:spcPts val="0"/>
                        </a:spcAft>
                      </a:pPr>
                      <a:r>
                        <a:rPr lang="pl-PL" sz="1200" b="1" dirty="0">
                          <a:solidFill>
                            <a:schemeClr val="tx2">
                              <a:lumMod val="75000"/>
                            </a:schemeClr>
                          </a:solidFill>
                          <a:latin typeface="TitilliumText25L"/>
                          <a:ea typeface="Calibri"/>
                          <a:cs typeface="Times New Roman"/>
                        </a:rPr>
                        <a:t>PŁASZCZYZNA</a:t>
                      </a:r>
                      <a:endParaRPr lang="pl-PL" sz="1200" dirty="0">
                        <a:solidFill>
                          <a:schemeClr val="tx2">
                            <a:lumMod val="75000"/>
                          </a:schemeClr>
                        </a:solidFill>
                        <a:latin typeface="TitilliumText25L"/>
                        <a:ea typeface="Calibri"/>
                        <a:cs typeface="Times New Roman"/>
                      </a:endParaRP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just">
                        <a:lnSpc>
                          <a:spcPct val="150000"/>
                        </a:lnSpc>
                        <a:spcAft>
                          <a:spcPts val="0"/>
                        </a:spcAft>
                      </a:pPr>
                      <a:endParaRPr lang="pl-PL" sz="800" dirty="0">
                        <a:latin typeface="Calibri"/>
                        <a:ea typeface="Calibri"/>
                        <a:cs typeface="Times New Roman"/>
                      </a:endParaRPr>
                    </a:p>
                  </a:txBody>
                  <a:tcPr marL="46912" marR="46912"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467107">
                <a:tc rowSpan="11">
                  <a:txBody>
                    <a:bodyPr/>
                    <a:lstStyle/>
                    <a:p>
                      <a:pPr algn="l">
                        <a:lnSpc>
                          <a:spcPct val="150000"/>
                        </a:lnSpc>
                        <a:spcAft>
                          <a:spcPts val="0"/>
                        </a:spcAft>
                      </a:pPr>
                      <a:endParaRPr lang="pl-PL" sz="800" dirty="0">
                        <a:latin typeface="Calibri"/>
                        <a:ea typeface="Calibri"/>
                        <a:cs typeface="Times New Roman"/>
                      </a:endParaRPr>
                    </a:p>
                  </a:txBody>
                  <a:tcPr marL="46912" marR="46912"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1.10 Gotowość do uruchomienia funkcjonowania infrastruktury po zakończeniu projektu</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 </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rowSpan="6">
                  <a:txBody>
                    <a:bodyPr/>
                    <a:lstStyle/>
                    <a:p>
                      <a:pPr algn="ctr">
                        <a:lnSpc>
                          <a:spcPct val="150000"/>
                        </a:lnSpc>
                        <a:spcAft>
                          <a:spcPts val="0"/>
                        </a:spcAft>
                      </a:pPr>
                      <a:endParaRPr lang="pl-PL" sz="800" dirty="0">
                        <a:latin typeface="Calibri"/>
                        <a:ea typeface="Calibri"/>
                        <a:cs typeface="Times New Roman"/>
                      </a:endParaRPr>
                    </a:p>
                  </a:txBody>
                  <a:tcPr marL="46912" marR="46912"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0009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2.3 Zgodność z </a:t>
                      </a:r>
                      <a:r>
                        <a:rPr lang="pl-PL" sz="1200" b="1" dirty="0" err="1">
                          <a:solidFill>
                            <a:schemeClr val="tx2">
                              <a:lumMod val="75000"/>
                            </a:schemeClr>
                          </a:solidFill>
                          <a:latin typeface="TitilliumText25L"/>
                          <a:ea typeface="Calibri"/>
                          <a:cs typeface="Times New Roman"/>
                        </a:rPr>
                        <a:t>kwalifikowalnością</a:t>
                      </a:r>
                      <a:r>
                        <a:rPr lang="pl-PL" sz="1200" b="1" dirty="0">
                          <a:solidFill>
                            <a:schemeClr val="tx2">
                              <a:lumMod val="75000"/>
                            </a:schemeClr>
                          </a:solidFill>
                          <a:latin typeface="TitilliumText25L"/>
                          <a:ea typeface="Calibri"/>
                          <a:cs typeface="Times New Roman"/>
                        </a:rPr>
                        <a:t> wydatków</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administracyjności</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30009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2.4 Intensywność wsparcia</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dirty="0">
                          <a:solidFill>
                            <a:schemeClr val="tx2">
                              <a:lumMod val="75000"/>
                            </a:schemeClr>
                          </a:solidFill>
                          <a:latin typeface="TitilliumText25L"/>
                          <a:ea typeface="Calibri"/>
                          <a:cs typeface="Times New Roman"/>
                        </a:rPr>
                        <a:t>administracyjności</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30009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2.5 Prawidłowość pomocy publicznej</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administracyjności</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30009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3.3 Zdolność operacyjna</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wykonalności</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30009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2.2 Możliwość oceny merytorycznej wniosku </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dirty="0">
                          <a:solidFill>
                            <a:schemeClr val="tx2">
                              <a:lumMod val="75000"/>
                            </a:schemeClr>
                          </a:solidFill>
                          <a:latin typeface="TitilliumText25L"/>
                          <a:ea typeface="Calibri"/>
                          <a:cs typeface="Times New Roman"/>
                        </a:rPr>
                        <a:t>administracyjności</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30009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1.5 Zasadność realizacji projektu</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dopuszczalności </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50000"/>
                        </a:lnSpc>
                        <a:spcAft>
                          <a:spcPts val="0"/>
                        </a:spcAft>
                      </a:pPr>
                      <a:endParaRPr lang="pl-PL" sz="500" dirty="0">
                        <a:latin typeface="Arial"/>
                        <a:ea typeface="Calibri"/>
                        <a:cs typeface="Times New Roman"/>
                      </a:endParaRPr>
                    </a:p>
                  </a:txBody>
                  <a:tcPr marL="46912" marR="46912"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a:noFill/>
                    </a:lnB>
                  </a:tcPr>
                </a:tc>
              </a:tr>
              <a:tr h="30009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Times New Roman"/>
                          <a:cs typeface="Times New Roman"/>
                        </a:rPr>
                        <a:t>3.1 Zgodność z przepisami prawa krajowego i unijnego</a:t>
                      </a:r>
                      <a:endParaRPr lang="pl-PL" sz="1200" b="1" dirty="0">
                        <a:solidFill>
                          <a:schemeClr val="tx2">
                            <a:lumMod val="75000"/>
                          </a:schemeClr>
                        </a:solidFill>
                        <a:latin typeface="TitilliumText25L"/>
                        <a:ea typeface="Calibri"/>
                        <a:cs typeface="Times New Roman"/>
                      </a:endParaRP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wykonalności</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rowSpan="4">
                  <a:txBody>
                    <a:bodyPr/>
                    <a:lstStyle/>
                    <a:p>
                      <a:pPr algn="just">
                        <a:lnSpc>
                          <a:spcPct val="150000"/>
                        </a:lnSpc>
                        <a:spcAft>
                          <a:spcPts val="0"/>
                        </a:spcAft>
                      </a:pPr>
                      <a:endParaRPr lang="pl-PL" sz="500" dirty="0">
                        <a:latin typeface="Arial"/>
                        <a:ea typeface="Calibri"/>
                        <a:cs typeface="Times New Roman"/>
                      </a:endParaRPr>
                    </a:p>
                  </a:txBody>
                  <a:tcPr marL="46912" marR="46912" marT="0" marB="0" anchor="ctr">
                    <a:lnL>
                      <a:noFill/>
                    </a:lnL>
                    <a:lnR w="12700" cap="flat" cmpd="sng" algn="ctr">
                      <a:solidFill>
                        <a:srgbClr val="4BACC6"/>
                      </a:solidFill>
                      <a:prstDash val="solid"/>
                      <a:round/>
                      <a:headEnd type="none" w="med" len="med"/>
                      <a:tailEnd type="none" w="med" len="med"/>
                    </a:lnR>
                    <a:lnT>
                      <a:noFill/>
                    </a:lnT>
                    <a:lnB w="12700" cap="flat" cmpd="sng" algn="ctr">
                      <a:solidFill>
                        <a:srgbClr val="4BACC6"/>
                      </a:solidFill>
                      <a:prstDash val="solid"/>
                      <a:round/>
                      <a:headEnd type="none" w="med" len="med"/>
                      <a:tailEnd type="none" w="med" len="med"/>
                    </a:lnB>
                  </a:tcPr>
                </a:tc>
              </a:tr>
              <a:tr h="40927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3.2 Zdolność finansowa</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a:solidFill>
                            <a:schemeClr val="tx2">
                              <a:lumMod val="75000"/>
                            </a:schemeClr>
                          </a:solidFill>
                          <a:latin typeface="TitilliumText25L"/>
                          <a:ea typeface="Calibri"/>
                          <a:cs typeface="Times New Roman"/>
                        </a:rPr>
                        <a:t>wykonalności</a:t>
                      </a:r>
                    </a:p>
                  </a:txBody>
                  <a:tcPr marL="68580" marR="6858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30009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3.4 Wykonalność techniczna/technologiczna</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dirty="0">
                          <a:solidFill>
                            <a:schemeClr val="tx2">
                              <a:lumMod val="75000"/>
                            </a:schemeClr>
                          </a:solidFill>
                          <a:latin typeface="TitilliumText25L"/>
                          <a:ea typeface="Calibri"/>
                          <a:cs typeface="Times New Roman"/>
                        </a:rPr>
                        <a:t>wykonalności</a:t>
                      </a:r>
                    </a:p>
                  </a:txBody>
                  <a:tcPr marL="68580" marR="6858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300099">
                <a:tc vMerge="1">
                  <a:txBody>
                    <a:bodyPr/>
                    <a:lstStyle/>
                    <a:p>
                      <a:endParaRPr lang="pl-PL"/>
                    </a:p>
                  </a:txBody>
                  <a:tcPr/>
                </a:tc>
                <a:tc>
                  <a:txBody>
                    <a:bodyPr/>
                    <a:lstStyle/>
                    <a:p>
                      <a:pPr>
                        <a:lnSpc>
                          <a:spcPct val="115000"/>
                        </a:lnSpc>
                        <a:spcAft>
                          <a:spcPts val="0"/>
                        </a:spcAft>
                      </a:pPr>
                      <a:r>
                        <a:rPr lang="pl-PL" sz="1200" b="1" dirty="0">
                          <a:solidFill>
                            <a:schemeClr val="tx2">
                              <a:lumMod val="75000"/>
                            </a:schemeClr>
                          </a:solidFill>
                          <a:latin typeface="TitilliumText25L"/>
                          <a:ea typeface="Calibri"/>
                          <a:cs typeface="Times New Roman"/>
                        </a:rPr>
                        <a:t>3.5 Opłacalność realizacji projektu</a:t>
                      </a: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pl-PL" sz="1200" dirty="0">
                          <a:solidFill>
                            <a:schemeClr val="tx2">
                              <a:lumMod val="75000"/>
                            </a:schemeClr>
                          </a:solidFill>
                          <a:latin typeface="TitilliumText25L"/>
                          <a:ea typeface="Calibri"/>
                          <a:cs typeface="Times New Roman"/>
                        </a:rPr>
                        <a:t>wykonalności</a:t>
                      </a:r>
                    </a:p>
                  </a:txBody>
                  <a:tcPr marL="68580" marR="6858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bl>
          </a:graphicData>
        </a:graphic>
      </p:graphicFrame>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215"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73897" y="586591"/>
            <a:ext cx="5490825" cy="830997"/>
          </a:xfrm>
          <a:prstGeom prst="rect">
            <a:avLst/>
          </a:prstGeom>
        </p:spPr>
        <p:txBody>
          <a:bodyPr wrap="square">
            <a:spAutoFit/>
          </a:bodyPr>
          <a:lstStyle/>
          <a:p>
            <a:r>
              <a:rPr lang="pl-PL" sz="2400" b="1" dirty="0" smtClean="0">
                <a:solidFill>
                  <a:schemeClr val="tx2">
                    <a:lumMod val="75000"/>
                  </a:schemeClr>
                </a:solidFill>
                <a:latin typeface="TitilliumText25L"/>
              </a:rPr>
              <a:t>Ocena merytoryczna I stopnia</a:t>
            </a:r>
          </a:p>
          <a:p>
            <a:r>
              <a:rPr lang="pl-PL" sz="2400" b="1" dirty="0" smtClean="0">
                <a:solidFill>
                  <a:schemeClr val="tx2">
                    <a:lumMod val="75000"/>
                  </a:schemeClr>
                </a:solidFill>
                <a:latin typeface="TitilliumText25L"/>
              </a:rPr>
              <a:t>- procedura uzupełnień i poprawek</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615297" y="1842228"/>
            <a:ext cx="8033047" cy="4801314"/>
          </a:xfrm>
          <a:prstGeom prst="rect">
            <a:avLst/>
          </a:prstGeom>
          <a:noFill/>
        </p:spPr>
        <p:txBody>
          <a:bodyPr wrap="square" rtlCol="0">
            <a:spAutoFit/>
          </a:bodyPr>
          <a:lstStyle/>
          <a:p>
            <a:pPr algn="just"/>
            <a:r>
              <a:rPr lang="pl-PL" dirty="0" smtClean="0">
                <a:solidFill>
                  <a:schemeClr val="tx2">
                    <a:lumMod val="75000"/>
                  </a:schemeClr>
                </a:solidFill>
                <a:latin typeface="TitilliumText25L"/>
              </a:rPr>
              <a:t>W ramach oceny merytorycznej I stopnia przewidziana jest możliwość poprawy/aktualizacji dokumentacji aplikacyjnej, jeżeli  w wyniku prac  KOP,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IZ RPO WZ wskaże, że </a:t>
            </a:r>
            <a:r>
              <a:rPr lang="pl-PL" u="sng" dirty="0" smtClean="0">
                <a:solidFill>
                  <a:schemeClr val="tx2">
                    <a:lumMod val="75000"/>
                  </a:schemeClr>
                </a:solidFill>
                <a:latin typeface="TitilliumText25L"/>
              </a:rPr>
              <a:t>wydatki</a:t>
            </a:r>
            <a:r>
              <a:rPr lang="pl-PL" dirty="0" smtClean="0">
                <a:solidFill>
                  <a:schemeClr val="tx2">
                    <a:lumMod val="75000"/>
                  </a:schemeClr>
                </a:solidFill>
                <a:latin typeface="TitilliumText25L"/>
              </a:rPr>
              <a:t> przedstawione przez  wnioskodawcę są częściowo zawyżone lub nie mogą być uznane za  kwalifikowalne.  </a:t>
            </a:r>
          </a:p>
          <a:p>
            <a:pPr algn="just"/>
            <a:endParaRPr lang="pl-PL" dirty="0" smtClean="0">
              <a:solidFill>
                <a:schemeClr val="tx2">
                  <a:lumMod val="75000"/>
                </a:schemeClr>
              </a:solidFill>
              <a:latin typeface="TitilliumText25L"/>
            </a:endParaRPr>
          </a:p>
          <a:p>
            <a:pPr algn="just"/>
            <a:r>
              <a:rPr lang="pl-PL" dirty="0" smtClean="0">
                <a:solidFill>
                  <a:schemeClr val="tx2">
                    <a:lumMod val="75000"/>
                  </a:schemeClr>
                </a:solidFill>
                <a:latin typeface="TitilliumText25L"/>
              </a:rPr>
              <a:t>W  ww.  przypadku  IZ  RPO  WZ  wezwie  wnioskodawcę  do  </a:t>
            </a:r>
            <a:r>
              <a:rPr lang="pl-PL" b="1" dirty="0" smtClean="0">
                <a:solidFill>
                  <a:schemeClr val="tx2">
                    <a:lumMod val="75000"/>
                  </a:schemeClr>
                </a:solidFill>
                <a:latin typeface="TitilliumText25L"/>
              </a:rPr>
              <a:t>aktualizacji dokumentacji aplikacyjnej w terminie 7</a:t>
            </a:r>
            <a:r>
              <a:rPr lang="pl-PL" dirty="0" smtClean="0">
                <a:solidFill>
                  <a:schemeClr val="tx2">
                    <a:lumMod val="75000"/>
                  </a:schemeClr>
                </a:solidFill>
                <a:latin typeface="TitilliumText25L"/>
              </a:rPr>
              <a:t> </a:t>
            </a:r>
            <a:r>
              <a:rPr lang="pl-PL" b="1" dirty="0" smtClean="0">
                <a:solidFill>
                  <a:schemeClr val="tx2">
                    <a:lumMod val="75000"/>
                  </a:schemeClr>
                </a:solidFill>
                <a:latin typeface="TitilliumText25L"/>
              </a:rPr>
              <a:t>dni</a:t>
            </a:r>
            <a:r>
              <a:rPr lang="pl-PL" dirty="0" smtClean="0">
                <a:solidFill>
                  <a:schemeClr val="tx2">
                    <a:lumMod val="75000"/>
                  </a:schemeClr>
                </a:solidFill>
                <a:latin typeface="TitilliumText25L"/>
              </a:rPr>
              <a:t> od dnia  otrzymania wezwania oraz wskaże wnioskodawcy zakres koniecznej aktualizacji, z zastrzeżeniem że poziom wsparcia (procent dofinansowania)  nie  może  ulec  zmianie.  </a:t>
            </a:r>
          </a:p>
          <a:p>
            <a:pPr algn="just"/>
            <a:endParaRPr lang="pl-PL" dirty="0" smtClean="0">
              <a:solidFill>
                <a:schemeClr val="tx2">
                  <a:lumMod val="75000"/>
                </a:schemeClr>
              </a:solidFill>
              <a:latin typeface="TitilliumText25L"/>
            </a:endParaRPr>
          </a:p>
          <a:p>
            <a:pPr lvl="0" algn="just"/>
            <a:r>
              <a:rPr lang="pl-PL" dirty="0" smtClean="0">
                <a:solidFill>
                  <a:schemeClr val="tx2">
                    <a:lumMod val="75000"/>
                  </a:schemeClr>
                </a:solidFill>
                <a:latin typeface="TitilliumText25L"/>
              </a:rPr>
              <a:t>Niedokonanie  aktualizacji  dokumentacji w wyznaczonym terminie będzie skutkować negatywną oceną projektu. </a:t>
            </a:r>
          </a:p>
          <a:p>
            <a:pPr lvl="0" algn="just"/>
            <a:endParaRPr lang="pl-PL" dirty="0" smtClean="0">
              <a:solidFill>
                <a:schemeClr val="tx2">
                  <a:lumMod val="75000"/>
                </a:schemeClr>
              </a:solidFill>
              <a:latin typeface="TitilliumText25L"/>
            </a:endParaRPr>
          </a:p>
          <a:p>
            <a:pPr lvl="0" algn="just"/>
            <a:r>
              <a:rPr lang="pl-PL" dirty="0" smtClean="0">
                <a:solidFill>
                  <a:schemeClr val="tx2">
                    <a:lumMod val="75000"/>
                  </a:schemeClr>
                </a:solidFill>
                <a:latin typeface="TitilliumText25L"/>
              </a:rPr>
              <a:t>IZ RPO WZ ma ponadto możliwość żądania dodatkowych wyjaśnień ze strony wnioskodawcy. Poprzez wyjaśnienia wnioskodawca może uszczegółowić informacje zawarte w dokumentacji, nie może natomiast dokonywać modyfikacji złożonej dokumentacji.</a:t>
            </a:r>
            <a:endParaRPr lang="pl-PL" sz="2000" dirty="0" smtClean="0">
              <a:solidFill>
                <a:schemeClr val="tx2">
                  <a:lumMod val="75000"/>
                </a:schemeClr>
              </a:solidFill>
            </a:endParaRPr>
          </a:p>
        </p:txBody>
      </p:sp>
      <p:pic>
        <p:nvPicPr>
          <p:cNvPr id="20" name="Obraz 8"/>
          <p:cNvPicPr>
            <a:picLocks noChangeAspect="1"/>
          </p:cNvPicPr>
          <p:nvPr/>
        </p:nvPicPr>
        <p:blipFill>
          <a:blip r:embed="rId7" cstate="print"/>
          <a:srcRect/>
          <a:stretch>
            <a:fillRect/>
          </a:stretch>
        </p:blipFill>
        <p:spPr bwMode="auto">
          <a:xfrm>
            <a:off x="7159715" y="271419"/>
            <a:ext cx="1642454" cy="1277048"/>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591300"/>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8695" y="0"/>
            <a:ext cx="1085850" cy="1152525"/>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2960952" y="760576"/>
            <a:ext cx="3277477" cy="461665"/>
          </a:xfrm>
          <a:prstGeom prst="rect">
            <a:avLst/>
          </a:prstGeom>
        </p:spPr>
        <p:txBody>
          <a:bodyPr wrap="square">
            <a:spAutoFit/>
          </a:bodyPr>
          <a:lstStyle/>
          <a:p>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654333" y="2471083"/>
            <a:ext cx="8050138" cy="461665"/>
          </a:xfrm>
          <a:prstGeom prst="rect">
            <a:avLst/>
          </a:prstGeom>
          <a:noFill/>
        </p:spPr>
        <p:txBody>
          <a:bodyPr wrap="square" rtlCol="0">
            <a:spAutoFit/>
          </a:bodyPr>
          <a:lstStyle/>
          <a:p>
            <a:pPr algn="just"/>
            <a:endParaRPr lang="pl-PL" sz="2400" dirty="0">
              <a:latin typeface="TitilliumText25L"/>
            </a:endParaRPr>
          </a:p>
        </p:txBody>
      </p:sp>
      <p:pic>
        <p:nvPicPr>
          <p:cNvPr id="20" name="Obraz 8"/>
          <p:cNvPicPr>
            <a:picLocks noChangeAspect="1"/>
          </p:cNvPicPr>
          <p:nvPr/>
        </p:nvPicPr>
        <p:blipFill>
          <a:blip r:embed="rId8" cstate="print"/>
          <a:srcRect/>
          <a:stretch>
            <a:fillRect/>
          </a:stretch>
        </p:blipFill>
        <p:spPr bwMode="auto">
          <a:xfrm>
            <a:off x="7501546" y="-127599"/>
            <a:ext cx="1642454" cy="1277048"/>
          </a:xfrm>
          <a:prstGeom prst="rect">
            <a:avLst/>
          </a:prstGeom>
          <a:noFill/>
          <a:ln w="9525">
            <a:noFill/>
            <a:miter lim="800000"/>
            <a:headEnd/>
            <a:tailEnd/>
          </a:ln>
        </p:spPr>
      </p:pic>
      <p:sp>
        <p:nvSpPr>
          <p:cNvPr id="21" name="pole tekstowe 20"/>
          <p:cNvSpPr txBox="1"/>
          <p:nvPr/>
        </p:nvSpPr>
        <p:spPr>
          <a:xfrm>
            <a:off x="1414732" y="1932317"/>
            <a:ext cx="184731" cy="369332"/>
          </a:xfrm>
          <a:prstGeom prst="rect">
            <a:avLst/>
          </a:prstGeom>
          <a:noFill/>
        </p:spPr>
        <p:txBody>
          <a:bodyPr wrap="none" rtlCol="0">
            <a:spAutoFit/>
          </a:bodyPr>
          <a:lstStyle/>
          <a:p>
            <a:endParaRPr lang="pl-PL" dirty="0"/>
          </a:p>
        </p:txBody>
      </p:sp>
      <p:sp>
        <p:nvSpPr>
          <p:cNvPr id="66" name="pole tekstowe 65"/>
          <p:cNvSpPr txBox="1"/>
          <p:nvPr/>
        </p:nvSpPr>
        <p:spPr>
          <a:xfrm>
            <a:off x="1685925" y="0"/>
            <a:ext cx="3848100" cy="830997"/>
          </a:xfrm>
          <a:prstGeom prst="rect">
            <a:avLst/>
          </a:prstGeom>
          <a:noFill/>
        </p:spPr>
        <p:txBody>
          <a:bodyPr wrap="square" rtlCol="0">
            <a:spAutoFit/>
          </a:bodyPr>
          <a:lstStyle/>
          <a:p>
            <a:r>
              <a:rPr lang="pl-PL" sz="2400" b="1" dirty="0" smtClean="0">
                <a:solidFill>
                  <a:schemeClr val="tx2">
                    <a:lumMod val="75000"/>
                  </a:schemeClr>
                </a:solidFill>
                <a:latin typeface="TitilliumText25L"/>
              </a:rPr>
              <a:t>Ocena merytoryczna </a:t>
            </a:r>
            <a:br>
              <a:rPr lang="pl-PL" sz="2400" b="1" dirty="0" smtClean="0">
                <a:solidFill>
                  <a:schemeClr val="tx2">
                    <a:lumMod val="75000"/>
                  </a:schemeClr>
                </a:solidFill>
                <a:latin typeface="TitilliumText25L"/>
              </a:rPr>
            </a:br>
            <a:r>
              <a:rPr lang="pl-PL" sz="2400" b="1" dirty="0" smtClean="0">
                <a:solidFill>
                  <a:schemeClr val="tx2">
                    <a:lumMod val="75000"/>
                  </a:schemeClr>
                </a:solidFill>
                <a:latin typeface="TitilliumText25L"/>
              </a:rPr>
              <a:t>II stopnia</a:t>
            </a:r>
            <a:endParaRPr lang="pl-PL" sz="2400" b="1" dirty="0">
              <a:solidFill>
                <a:schemeClr val="tx2">
                  <a:lumMod val="75000"/>
                </a:schemeClr>
              </a:solidFill>
              <a:latin typeface="TitilliumText25L"/>
            </a:endParaRPr>
          </a:p>
        </p:txBody>
      </p:sp>
      <p:sp>
        <p:nvSpPr>
          <p:cNvPr id="69" name="pole tekstowe 68"/>
          <p:cNvSpPr txBox="1"/>
          <p:nvPr/>
        </p:nvSpPr>
        <p:spPr>
          <a:xfrm>
            <a:off x="1447800" y="6305550"/>
            <a:ext cx="184731" cy="369332"/>
          </a:xfrm>
          <a:prstGeom prst="rect">
            <a:avLst/>
          </a:prstGeom>
          <a:noFill/>
        </p:spPr>
        <p:txBody>
          <a:bodyPr wrap="none" rtlCol="0">
            <a:spAutoFit/>
          </a:bodyPr>
          <a:lstStyle/>
          <a:p>
            <a:endParaRPr lang="pl-PL" dirty="0"/>
          </a:p>
        </p:txBody>
      </p:sp>
      <p:sp>
        <p:nvSpPr>
          <p:cNvPr id="71" name="pole tekstowe 70"/>
          <p:cNvSpPr txBox="1"/>
          <p:nvPr/>
        </p:nvSpPr>
        <p:spPr>
          <a:xfrm>
            <a:off x="923925" y="5876925"/>
            <a:ext cx="184731" cy="369332"/>
          </a:xfrm>
          <a:prstGeom prst="rect">
            <a:avLst/>
          </a:prstGeom>
          <a:noFill/>
        </p:spPr>
        <p:txBody>
          <a:bodyPr wrap="none" rtlCol="0">
            <a:spAutoFit/>
          </a:bodyPr>
          <a:lstStyle/>
          <a:p>
            <a:endParaRPr lang="pl-PL" dirty="0"/>
          </a:p>
        </p:txBody>
      </p:sp>
      <p:pic>
        <p:nvPicPr>
          <p:cNvPr id="72" name="Obraz 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73766"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dirty="0"/>
          </a:p>
        </p:txBody>
      </p:sp>
      <p:sp>
        <p:nvSpPr>
          <p:cNvPr id="74790"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dirty="0"/>
          </a:p>
        </p:txBody>
      </p:sp>
      <p:grpSp>
        <p:nvGrpSpPr>
          <p:cNvPr id="2" name="Grupa 72"/>
          <p:cNvGrpSpPr/>
          <p:nvPr/>
        </p:nvGrpSpPr>
        <p:grpSpPr>
          <a:xfrm>
            <a:off x="1774784" y="1162052"/>
            <a:ext cx="6826292" cy="3086747"/>
            <a:chOff x="2058562" y="3808847"/>
            <a:chExt cx="4506217" cy="2219819"/>
          </a:xfrm>
        </p:grpSpPr>
        <p:sp>
          <p:nvSpPr>
            <p:cNvPr id="74782" name="Prostokąt 16"/>
            <p:cNvSpPr>
              <a:spLocks noChangeArrowheads="1"/>
            </p:cNvSpPr>
            <p:nvPr/>
          </p:nvSpPr>
          <p:spPr bwMode="auto">
            <a:xfrm>
              <a:off x="2952709" y="4023765"/>
              <a:ext cx="1849827" cy="699098"/>
            </a:xfrm>
            <a:prstGeom prst="rect">
              <a:avLst/>
            </a:prstGeom>
            <a:solidFill>
              <a:srgbClr val="BFBFBF"/>
            </a:solid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pl-PL"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pl-PL"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Ocena merytoryczna II stopnia  (punktowana) </a:t>
              </a:r>
              <a:br>
                <a:rPr kumimoji="0" lang="pl-PL"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br>
              <a:r>
                <a:rPr kumimoji="0" lang="pl-PL"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
              </a:r>
              <a:br>
                <a:rPr kumimoji="0" lang="pl-PL"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br>
              <a:endParaRPr kumimoji="0" lang="pl-PL" b="0" i="0" u="none" strike="noStrike" cap="none" normalizeH="0" baseline="0" dirty="0" smtClean="0">
                <a:ln>
                  <a:noFill/>
                </a:ln>
                <a:solidFill>
                  <a:schemeClr val="tx1"/>
                </a:solidFill>
                <a:effectLst/>
                <a:latin typeface="Arial" pitchFamily="34" charset="0"/>
                <a:cs typeface="Arial" pitchFamily="34" charset="0"/>
              </a:endParaRPr>
            </a:p>
          </p:txBody>
        </p:sp>
        <p:sp>
          <p:nvSpPr>
            <p:cNvPr id="74781" name="Prostokąt 17"/>
            <p:cNvSpPr>
              <a:spLocks noChangeArrowheads="1"/>
            </p:cNvSpPr>
            <p:nvPr/>
          </p:nvSpPr>
          <p:spPr bwMode="auto">
            <a:xfrm>
              <a:off x="2058562" y="5020001"/>
              <a:ext cx="1281803" cy="375541"/>
            </a:xfrm>
            <a:prstGeom prst="rect">
              <a:avLst/>
            </a:prstGeom>
            <a:noFill/>
            <a:ln w="25400" cmpd="thickThin">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b="1" i="0" strike="noStrike" cap="none" normalizeH="0" baseline="0" dirty="0" smtClean="0">
                  <a:ln>
                    <a:noFill/>
                  </a:ln>
                  <a:solidFill>
                    <a:srgbClr val="0D0D0D"/>
                  </a:solidFill>
                  <a:effectLst/>
                  <a:latin typeface="Arial" pitchFamily="34" charset="0"/>
                  <a:ea typeface="Calibri" pitchFamily="34" charset="0"/>
                  <a:cs typeface="Times New Roman" pitchFamily="18" charset="0"/>
                </a:rPr>
                <a:t>Ocena</a:t>
              </a:r>
              <a:r>
                <a:rPr kumimoji="0" lang="pl-PL" b="1" i="0" u="sng" strike="noStrike" cap="none" normalizeH="0" baseline="0" dirty="0" smtClean="0">
                  <a:ln>
                    <a:noFill/>
                  </a:ln>
                  <a:solidFill>
                    <a:srgbClr val="0D0D0D"/>
                  </a:solidFill>
                  <a:effectLst/>
                  <a:latin typeface="Arial" pitchFamily="34" charset="0"/>
                  <a:ea typeface="Calibri" pitchFamily="34" charset="0"/>
                  <a:cs typeface="Times New Roman" pitchFamily="18" charset="0"/>
                </a:rPr>
                <a:t> </a:t>
              </a:r>
              <a:r>
                <a:rPr kumimoji="0" lang="pl-PL" b="1" i="0" strike="noStrike" cap="none" normalizeH="0" baseline="0" dirty="0" smtClean="0">
                  <a:ln>
                    <a:noFill/>
                  </a:ln>
                  <a:solidFill>
                    <a:srgbClr val="0D0D0D"/>
                  </a:solidFill>
                  <a:effectLst/>
                  <a:latin typeface="Arial" pitchFamily="34" charset="0"/>
                  <a:ea typeface="Calibri" pitchFamily="34" charset="0"/>
                  <a:cs typeface="Times New Roman" pitchFamily="18" charset="0"/>
                </a:rPr>
                <a:t>pozytywna</a:t>
              </a:r>
              <a:endParaRPr kumimoji="0" lang="pl-PL" b="0" i="0" strike="noStrike" cap="none" normalizeH="0" baseline="0" dirty="0" smtClean="0">
                <a:ln>
                  <a:noFill/>
                </a:ln>
                <a:solidFill>
                  <a:schemeClr val="tx1"/>
                </a:solidFill>
                <a:effectLst/>
                <a:latin typeface="Arial" pitchFamily="34" charset="0"/>
                <a:cs typeface="Arial" pitchFamily="34" charset="0"/>
              </a:endParaRPr>
            </a:p>
          </p:txBody>
        </p:sp>
        <p:sp>
          <p:nvSpPr>
            <p:cNvPr id="74779" name="Strzałka w lewo 19"/>
            <p:cNvSpPr>
              <a:spLocks noChangeArrowheads="1"/>
            </p:cNvSpPr>
            <p:nvPr/>
          </p:nvSpPr>
          <p:spPr bwMode="auto">
            <a:xfrm>
              <a:off x="5160987" y="3808847"/>
              <a:ext cx="1403792" cy="1254285"/>
            </a:xfrm>
            <a:prstGeom prst="leftArrow">
              <a:avLst>
                <a:gd name="adj1" fmla="val 50000"/>
                <a:gd name="adj2" fmla="val 50003"/>
              </a:avLst>
            </a:prstGeom>
            <a:gradFill rotWithShape="0">
              <a:gsLst>
                <a:gs pos="0">
                  <a:srgbClr val="9AB5E4"/>
                </a:gs>
                <a:gs pos="37000">
                  <a:srgbClr val="C2D1ED"/>
                </a:gs>
                <a:gs pos="100000">
                  <a:srgbClr val="E1E8F5"/>
                </a:gs>
              </a:gsLst>
              <a:lin ang="5400000"/>
            </a:gradFill>
            <a:ln w="127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Płaszczyzna oceny: </a:t>
              </a:r>
              <a:b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br>
              <a: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 jakości</a:t>
              </a: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4778" name="Prostokąt 22"/>
            <p:cNvSpPr>
              <a:spLocks noChangeArrowheads="1"/>
            </p:cNvSpPr>
            <p:nvPr/>
          </p:nvSpPr>
          <p:spPr bwMode="auto">
            <a:xfrm>
              <a:off x="4584379" y="5707440"/>
              <a:ext cx="837340" cy="260887"/>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pl-PL" sz="1600" dirty="0" smtClean="0">
                  <a:solidFill>
                    <a:srgbClr val="0D0D0D"/>
                  </a:solidFill>
                  <a:latin typeface="Arial" pitchFamily="34" charset="0"/>
                  <a:ea typeface="Calibri" pitchFamily="34" charset="0"/>
                  <a:cs typeface="Times New Roman" pitchFamily="18" charset="0"/>
                </a:rPr>
                <a:t>P</a:t>
              </a:r>
              <a:r>
                <a:rPr kumimoji="0" lang="pl-PL" sz="1600" b="0" i="0" u="none" strike="noStrike" cap="none" normalizeH="0" baseline="0" dirty="0" smtClean="0">
                  <a:ln>
                    <a:noFill/>
                  </a:ln>
                  <a:solidFill>
                    <a:srgbClr val="0D0D0D"/>
                  </a:solidFill>
                  <a:effectLst/>
                  <a:latin typeface="Arial" pitchFamily="34" charset="0"/>
                  <a:ea typeface="Calibri" pitchFamily="34" charset="0"/>
                  <a:cs typeface="Times New Roman" pitchFamily="18" charset="0"/>
                </a:rPr>
                <a:t>rotest</a:t>
              </a: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Łącznik prosty ze strzałką 33"/>
            <p:cNvSpPr>
              <a:spLocks noChangeShapeType="1"/>
            </p:cNvSpPr>
            <p:nvPr/>
          </p:nvSpPr>
          <p:spPr bwMode="auto">
            <a:xfrm flipH="1">
              <a:off x="2649979" y="4737739"/>
              <a:ext cx="572223" cy="281777"/>
            </a:xfrm>
            <a:prstGeom prst="straightConnector1">
              <a:avLst/>
            </a:prstGeom>
            <a:noFill/>
            <a:ln w="19050">
              <a:solidFill>
                <a:srgbClr val="4579B8"/>
              </a:solidFill>
              <a:round/>
              <a:headEnd/>
              <a:tailEnd type="arrow" w="med" len="med"/>
            </a:ln>
          </p:spPr>
          <p:txBody>
            <a:bodyPr vert="horz" wrap="square" lIns="91440" tIns="45720" rIns="91440" bIns="45720" numCol="1" anchor="t" anchorCtr="0" compatLnSpc="1">
              <a:prstTxWarp prst="textNoShape">
                <a:avLst/>
              </a:prstTxWarp>
            </a:bodyPr>
            <a:lstStyle/>
            <a:p>
              <a:endParaRPr lang="pl-PL" dirty="0"/>
            </a:p>
          </p:txBody>
        </p:sp>
        <p:sp>
          <p:nvSpPr>
            <p:cNvPr id="28" name="Łącznik prosty ze strzałką 34"/>
            <p:cNvSpPr>
              <a:spLocks noChangeShapeType="1"/>
            </p:cNvSpPr>
            <p:nvPr/>
          </p:nvSpPr>
          <p:spPr bwMode="auto">
            <a:xfrm>
              <a:off x="4511801" y="4737739"/>
              <a:ext cx="527836" cy="281777"/>
            </a:xfrm>
            <a:prstGeom prst="straightConnector1">
              <a:avLst/>
            </a:prstGeom>
            <a:noFill/>
            <a:ln w="19050">
              <a:solidFill>
                <a:srgbClr val="4579B8"/>
              </a:solidFill>
              <a:round/>
              <a:headEnd/>
              <a:tailEnd type="arrow" w="med" len="med"/>
            </a:ln>
          </p:spPr>
          <p:txBody>
            <a:bodyPr vert="horz" wrap="square" lIns="91440" tIns="45720" rIns="91440" bIns="45720" numCol="1" anchor="t" anchorCtr="0" compatLnSpc="1">
              <a:prstTxWarp prst="textNoShape">
                <a:avLst/>
              </a:prstTxWarp>
            </a:bodyPr>
            <a:lstStyle/>
            <a:p>
              <a:endParaRPr lang="pl-PL" dirty="0"/>
            </a:p>
          </p:txBody>
        </p:sp>
        <p:sp>
          <p:nvSpPr>
            <p:cNvPr id="29" name="Łącznik prosty ze strzałką 35"/>
            <p:cNvSpPr>
              <a:spLocks noChangeShapeType="1"/>
            </p:cNvSpPr>
            <p:nvPr/>
          </p:nvSpPr>
          <p:spPr bwMode="auto">
            <a:xfrm>
              <a:off x="5012046" y="5416432"/>
              <a:ext cx="0" cy="276433"/>
            </a:xfrm>
            <a:prstGeom prst="straightConnector1">
              <a:avLst/>
            </a:prstGeom>
            <a:noFill/>
            <a:ln w="19050">
              <a:solidFill>
                <a:srgbClr val="4579B8"/>
              </a:solidFill>
              <a:round/>
              <a:headEnd/>
              <a:tailEnd type="arrow" w="med" len="med"/>
            </a:ln>
          </p:spPr>
          <p:txBody>
            <a:bodyPr vert="horz" wrap="square" lIns="91440" tIns="45720" rIns="91440" bIns="45720" numCol="1" anchor="t" anchorCtr="0" compatLnSpc="1">
              <a:prstTxWarp prst="textNoShape">
                <a:avLst/>
              </a:prstTxWarp>
            </a:bodyPr>
            <a:lstStyle/>
            <a:p>
              <a:endParaRPr lang="pl-PL" dirty="0"/>
            </a:p>
          </p:txBody>
        </p:sp>
        <p:sp>
          <p:nvSpPr>
            <p:cNvPr id="74759" name="Prostokąt 38"/>
            <p:cNvSpPr>
              <a:spLocks noChangeArrowheads="1"/>
            </p:cNvSpPr>
            <p:nvPr/>
          </p:nvSpPr>
          <p:spPr bwMode="auto">
            <a:xfrm>
              <a:off x="2100508" y="5705108"/>
              <a:ext cx="1100348" cy="323558"/>
            </a:xfrm>
            <a:prstGeom prst="rect">
              <a:avLst/>
            </a:prstGeom>
            <a:noFill/>
            <a:ln w="12700">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Dofinansowanie projektu</a:t>
              </a:r>
              <a:endParaRPr kumimoji="0" lang="pl-P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74754" name="Prostokąt 46"/>
            <p:cNvSpPr>
              <a:spLocks noChangeArrowheads="1"/>
            </p:cNvSpPr>
            <p:nvPr/>
          </p:nvSpPr>
          <p:spPr bwMode="auto">
            <a:xfrm>
              <a:off x="4361848" y="5025831"/>
              <a:ext cx="1281803" cy="375541"/>
            </a:xfrm>
            <a:prstGeom prst="rect">
              <a:avLst/>
            </a:prstGeom>
            <a:noFill/>
            <a:ln w="25400" cmpd="thickThin">
              <a:solidFill>
                <a:srgbClr val="7F7F7F"/>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b="1" i="0" strike="noStrike" cap="none" normalizeH="0" baseline="0" dirty="0" smtClean="0">
                  <a:ln>
                    <a:noFill/>
                  </a:ln>
                  <a:solidFill>
                    <a:srgbClr val="0D0D0D"/>
                  </a:solidFill>
                  <a:effectLst/>
                  <a:latin typeface="Arial" pitchFamily="34" charset="0"/>
                  <a:ea typeface="Calibri" pitchFamily="34" charset="0"/>
                  <a:cs typeface="Times New Roman" pitchFamily="18" charset="0"/>
                </a:rPr>
                <a:t>Ocena negatywna</a:t>
              </a:r>
              <a:endParaRPr kumimoji="0" lang="pl-PL" b="0" i="0" strike="noStrike" cap="none" normalizeH="0" baseline="0" dirty="0" smtClean="0">
                <a:ln>
                  <a:noFill/>
                </a:ln>
                <a:solidFill>
                  <a:schemeClr val="tx1"/>
                </a:solidFill>
                <a:effectLst/>
                <a:latin typeface="Arial" pitchFamily="34" charset="0"/>
                <a:cs typeface="Arial" pitchFamily="34" charset="0"/>
              </a:endParaRPr>
            </a:p>
          </p:txBody>
        </p:sp>
      </p:grpSp>
      <p:sp>
        <p:nvSpPr>
          <p:cNvPr id="74" name="pole tekstowe 73"/>
          <p:cNvSpPr txBox="1"/>
          <p:nvPr/>
        </p:nvSpPr>
        <p:spPr>
          <a:xfrm>
            <a:off x="381000" y="4743450"/>
            <a:ext cx="8562975" cy="1938992"/>
          </a:xfrm>
          <a:prstGeom prst="rect">
            <a:avLst/>
          </a:prstGeom>
          <a:noFill/>
        </p:spPr>
        <p:txBody>
          <a:bodyPr wrap="square" rtlCol="0">
            <a:spAutoFit/>
          </a:bodyPr>
          <a:lstStyle/>
          <a:p>
            <a:pPr algn="just">
              <a:buFont typeface="Wingdings" pitchFamily="2" charset="2"/>
              <a:buChar char="Ø"/>
            </a:pPr>
            <a:r>
              <a:rPr lang="pl-PL" dirty="0" smtClean="0">
                <a:solidFill>
                  <a:schemeClr val="tx2">
                    <a:lumMod val="75000"/>
                  </a:schemeClr>
                </a:solidFill>
                <a:latin typeface="TitilliumText25L"/>
              </a:rPr>
              <a:t> </a:t>
            </a:r>
            <a:r>
              <a:rPr lang="pl-PL" sz="1400" dirty="0" smtClean="0">
                <a:solidFill>
                  <a:schemeClr val="tx2">
                    <a:lumMod val="75000"/>
                  </a:schemeClr>
                </a:solidFill>
                <a:latin typeface="TitilliumText25L"/>
              </a:rPr>
              <a:t>Ocena polega na przyznaniu </a:t>
            </a:r>
            <a:r>
              <a:rPr lang="pl-PL" sz="1400" u="sng" dirty="0" smtClean="0">
                <a:solidFill>
                  <a:schemeClr val="tx2">
                    <a:lumMod val="75000"/>
                  </a:schemeClr>
                </a:solidFill>
                <a:latin typeface="TitilliumText25L"/>
              </a:rPr>
              <a:t>punktów</a:t>
            </a:r>
            <a:r>
              <a:rPr lang="pl-PL" sz="1400" dirty="0" smtClean="0">
                <a:solidFill>
                  <a:schemeClr val="tx2">
                    <a:lumMod val="75000"/>
                  </a:schemeClr>
                </a:solidFill>
                <a:latin typeface="TitilliumText25L"/>
              </a:rPr>
              <a:t> za dane kryterium oraz przemnożeniu przyznanej liczby punktów przez odpowiednią wagę. Końcową ocenę projektu stanowi suma ocen przyznanych w ramach poszczególnych kryteriów. Ocenę kryterium stanowi średnia arytmetyczna punktów przyznanych przez poszczególnych członków KOP w ramach kryterium.</a:t>
            </a:r>
          </a:p>
          <a:p>
            <a:pPr algn="just"/>
            <a:endParaRPr lang="pl-PL" sz="1400" dirty="0" smtClean="0">
              <a:solidFill>
                <a:schemeClr val="tx2">
                  <a:lumMod val="75000"/>
                </a:schemeClr>
              </a:solidFill>
              <a:latin typeface="TitilliumText25L"/>
            </a:endParaRPr>
          </a:p>
          <a:p>
            <a:pPr algn="just">
              <a:buFont typeface="Wingdings" pitchFamily="2" charset="2"/>
              <a:buChar char="Ø"/>
            </a:pPr>
            <a:r>
              <a:rPr lang="pl-PL" sz="1400" dirty="0" smtClean="0">
                <a:solidFill>
                  <a:schemeClr val="tx2">
                    <a:lumMod val="75000"/>
                  </a:schemeClr>
                </a:solidFill>
                <a:latin typeface="TitilliumText25L"/>
              </a:rPr>
              <a:t> Oceny projektów w ramach tej części dokonują niezależni eksperci</a:t>
            </a:r>
            <a:r>
              <a:rPr lang="pl-PL" sz="1400" dirty="0">
                <a:solidFill>
                  <a:schemeClr val="tx2">
                    <a:lumMod val="75000"/>
                  </a:schemeClr>
                </a:solidFill>
                <a:latin typeface="TitilliumText25L"/>
              </a:rPr>
              <a:t> </a:t>
            </a:r>
            <a:r>
              <a:rPr lang="pl-PL" sz="1400" dirty="0" smtClean="0">
                <a:solidFill>
                  <a:schemeClr val="tx2">
                    <a:lumMod val="75000"/>
                  </a:schemeClr>
                </a:solidFill>
                <a:latin typeface="TitilliumText25L"/>
              </a:rPr>
              <a:t>z ramienia IZ RPO WZ oraz pracownicy IP ZIT.</a:t>
            </a:r>
          </a:p>
          <a:p>
            <a:pPr algn="just"/>
            <a:endParaRPr lang="pl-PL" dirty="0" smtClean="0">
              <a:solidFill>
                <a:schemeClr val="tx2">
                  <a:lumMod val="75000"/>
                </a:schemeClr>
              </a:solidFill>
              <a:latin typeface="TitilliumText25L"/>
            </a:endParaRPr>
          </a:p>
        </p:txBody>
      </p:sp>
      <p:sp>
        <p:nvSpPr>
          <p:cNvPr id="38" name="Łącznik prosty ze strzałką 35"/>
          <p:cNvSpPr>
            <a:spLocks noChangeShapeType="1"/>
          </p:cNvSpPr>
          <p:nvPr/>
        </p:nvSpPr>
        <p:spPr bwMode="auto">
          <a:xfrm>
            <a:off x="2753226" y="3397463"/>
            <a:ext cx="0" cy="384391"/>
          </a:xfrm>
          <a:prstGeom prst="straightConnector1">
            <a:avLst/>
          </a:prstGeom>
          <a:noFill/>
          <a:ln w="19050">
            <a:solidFill>
              <a:srgbClr val="4579B8"/>
            </a:solidFill>
            <a:round/>
            <a:headEnd/>
            <a:tailEnd type="arrow" w="med" len="med"/>
          </a:ln>
        </p:spPr>
        <p:txBody>
          <a:bodyPr vert="horz" wrap="square" lIns="91440" tIns="45720" rIns="91440" bIns="45720" numCol="1" anchor="t" anchorCtr="0" compatLnSpc="1">
            <a:prstTxWarp prst="textNoShape">
              <a:avLst/>
            </a:prstTxWarp>
          </a:bodyPr>
          <a:lstStyle/>
          <a:p>
            <a:endParaRPr lang="pl-PL" dirty="0"/>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87" y="-474931"/>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8156" y="0"/>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73897" y="209551"/>
            <a:ext cx="5232134" cy="830997"/>
          </a:xfrm>
          <a:prstGeom prst="rect">
            <a:avLst/>
          </a:prstGeom>
        </p:spPr>
        <p:txBody>
          <a:bodyPr wrap="square">
            <a:spAutoFit/>
          </a:bodyPr>
          <a:lstStyle/>
          <a:p>
            <a:r>
              <a:rPr lang="pl-PL" sz="2400" b="1" dirty="0" smtClean="0">
                <a:solidFill>
                  <a:schemeClr val="tx2">
                    <a:lumMod val="75000"/>
                  </a:schemeClr>
                </a:solidFill>
                <a:latin typeface="TitilliumText25L"/>
              </a:rPr>
              <a:t>Ocena merytoryczna </a:t>
            </a:r>
            <a:br>
              <a:rPr lang="pl-PL" sz="2400" b="1" dirty="0" smtClean="0">
                <a:solidFill>
                  <a:schemeClr val="tx2">
                    <a:lumMod val="75000"/>
                  </a:schemeClr>
                </a:solidFill>
                <a:latin typeface="TitilliumText25L"/>
              </a:rPr>
            </a:br>
            <a:r>
              <a:rPr lang="pl-PL" sz="2400" b="1" dirty="0" smtClean="0">
                <a:solidFill>
                  <a:schemeClr val="tx2">
                    <a:lumMod val="75000"/>
                  </a:schemeClr>
                </a:solidFill>
                <a:latin typeface="TitilliumText25L"/>
              </a:rPr>
              <a:t>II stopnia</a:t>
            </a:r>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485775" y="4380799"/>
            <a:ext cx="8201025" cy="1200329"/>
          </a:xfrm>
          <a:prstGeom prst="rect">
            <a:avLst/>
          </a:prstGeom>
          <a:noFill/>
        </p:spPr>
        <p:txBody>
          <a:bodyPr wrap="square" rtlCol="0">
            <a:spAutoFit/>
          </a:bodyPr>
          <a:lstStyle/>
          <a:p>
            <a:pPr algn="just"/>
            <a:endParaRPr lang="pl-PL" sz="1600" dirty="0" smtClean="0">
              <a:solidFill>
                <a:schemeClr val="tx2">
                  <a:lumMod val="75000"/>
                </a:schemeClr>
              </a:solidFill>
              <a:latin typeface="TitilliumText25L"/>
            </a:endParaRPr>
          </a:p>
          <a:p>
            <a:pPr algn="just"/>
            <a:endParaRPr lang="pl-PL" sz="1600" dirty="0" smtClean="0">
              <a:solidFill>
                <a:schemeClr val="tx2">
                  <a:lumMod val="75000"/>
                </a:schemeClr>
              </a:solidFill>
              <a:latin typeface="TitilliumText25L"/>
            </a:endParaRPr>
          </a:p>
          <a:p>
            <a:pPr algn="just"/>
            <a:r>
              <a:rPr lang="pl-PL" sz="2000" dirty="0" smtClean="0">
                <a:solidFill>
                  <a:schemeClr val="tx2">
                    <a:lumMod val="75000"/>
                  </a:schemeClr>
                </a:solidFill>
                <a:latin typeface="TitilliumText25L"/>
              </a:rPr>
              <a:t>W ramach oceny merytorycznej II stopnia projekt może uzyskać łącznie 100 punktów.</a:t>
            </a:r>
          </a:p>
        </p:txBody>
      </p:sp>
      <p:pic>
        <p:nvPicPr>
          <p:cNvPr id="20" name="Obraz 8"/>
          <p:cNvPicPr>
            <a:picLocks noChangeAspect="1"/>
          </p:cNvPicPr>
          <p:nvPr/>
        </p:nvPicPr>
        <p:blipFill>
          <a:blip r:embed="rId7" cstate="print"/>
          <a:srcRect/>
          <a:stretch>
            <a:fillRect/>
          </a:stretch>
        </p:blipFill>
        <p:spPr bwMode="auto">
          <a:xfrm>
            <a:off x="7501546" y="-128631"/>
            <a:ext cx="1642454" cy="1277048"/>
          </a:xfrm>
          <a:prstGeom prst="rect">
            <a:avLst/>
          </a:prstGeom>
          <a:noFill/>
          <a:ln w="9525">
            <a:noFill/>
            <a:miter lim="800000"/>
            <a:headEnd/>
            <a:tailEnd/>
          </a:ln>
        </p:spPr>
      </p:pic>
      <p:graphicFrame>
        <p:nvGraphicFramePr>
          <p:cNvPr id="23" name="Tabela 22"/>
          <p:cNvGraphicFramePr>
            <a:graphicFrameLocks noGrp="1"/>
          </p:cNvGraphicFramePr>
          <p:nvPr/>
        </p:nvGraphicFramePr>
        <p:xfrm>
          <a:off x="1619252" y="1343026"/>
          <a:ext cx="5813294" cy="2924172"/>
        </p:xfrm>
        <a:graphic>
          <a:graphicData uri="http://schemas.openxmlformats.org/drawingml/2006/table">
            <a:tbl>
              <a:tblPr/>
              <a:tblGrid>
                <a:gridCol w="142629"/>
                <a:gridCol w="4252153"/>
                <a:gridCol w="1299288"/>
                <a:gridCol w="119224"/>
              </a:tblGrid>
              <a:tr h="669992">
                <a:tc>
                  <a:txBody>
                    <a:bodyPr/>
                    <a:lstStyle/>
                    <a:p>
                      <a:pPr algn="just">
                        <a:lnSpc>
                          <a:spcPct val="150000"/>
                        </a:lnSpc>
                        <a:spcAft>
                          <a:spcPts val="0"/>
                        </a:spcAft>
                      </a:pPr>
                      <a:endParaRPr lang="pl-PL" sz="800" dirty="0">
                        <a:latin typeface="Calibri"/>
                        <a:ea typeface="Calibri"/>
                        <a:cs typeface="Times New Roman"/>
                      </a:endParaRPr>
                    </a:p>
                  </a:txBody>
                  <a:tcPr marL="46912" marR="46912"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ctr">
                        <a:lnSpc>
                          <a:spcPct val="150000"/>
                        </a:lnSpc>
                        <a:spcAft>
                          <a:spcPts val="0"/>
                        </a:spcAft>
                      </a:pPr>
                      <a:r>
                        <a:rPr lang="pl-PL" sz="1200" b="1" dirty="0">
                          <a:solidFill>
                            <a:schemeClr val="tx2">
                              <a:lumMod val="75000"/>
                            </a:schemeClr>
                          </a:solidFill>
                          <a:latin typeface="TitilliumText25L"/>
                          <a:ea typeface="Calibri"/>
                          <a:cs typeface="Times New Roman"/>
                        </a:rPr>
                        <a:t>KRYTERIUM</a:t>
                      </a:r>
                      <a:endParaRPr lang="pl-PL" sz="1200" dirty="0">
                        <a:solidFill>
                          <a:schemeClr val="tx2">
                            <a:lumMod val="75000"/>
                          </a:schemeClr>
                        </a:solidFill>
                        <a:latin typeface="TitilliumText25L"/>
                        <a:ea typeface="Calibri"/>
                        <a:cs typeface="Times New Roman"/>
                      </a:endParaRP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ctr">
                        <a:lnSpc>
                          <a:spcPct val="150000"/>
                        </a:lnSpc>
                        <a:spcAft>
                          <a:spcPts val="0"/>
                        </a:spcAft>
                      </a:pPr>
                      <a:r>
                        <a:rPr lang="pl-PL" sz="1200" b="1" dirty="0">
                          <a:solidFill>
                            <a:schemeClr val="tx2">
                              <a:lumMod val="75000"/>
                            </a:schemeClr>
                          </a:solidFill>
                          <a:latin typeface="TitilliumText25L"/>
                          <a:ea typeface="Calibri"/>
                          <a:cs typeface="Times New Roman"/>
                        </a:rPr>
                        <a:t>PŁASZCZYZNA</a:t>
                      </a:r>
                      <a:endParaRPr lang="pl-PL" sz="1200" dirty="0">
                        <a:solidFill>
                          <a:schemeClr val="tx2">
                            <a:lumMod val="75000"/>
                          </a:schemeClr>
                        </a:solidFill>
                        <a:latin typeface="TitilliumText25L"/>
                        <a:ea typeface="Calibri"/>
                        <a:cs typeface="Times New Roman"/>
                      </a:endParaRP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just">
                        <a:lnSpc>
                          <a:spcPct val="150000"/>
                        </a:lnSpc>
                        <a:spcAft>
                          <a:spcPts val="0"/>
                        </a:spcAft>
                      </a:pPr>
                      <a:endParaRPr lang="pl-PL" sz="800" dirty="0">
                        <a:latin typeface="Calibri"/>
                        <a:ea typeface="Calibri"/>
                        <a:cs typeface="Times New Roman"/>
                      </a:endParaRPr>
                    </a:p>
                  </a:txBody>
                  <a:tcPr marL="46912" marR="46912"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450836">
                <a:tc rowSpan="5">
                  <a:txBody>
                    <a:bodyPr/>
                    <a:lstStyle/>
                    <a:p>
                      <a:pPr algn="just">
                        <a:lnSpc>
                          <a:spcPct val="150000"/>
                        </a:lnSpc>
                        <a:spcAft>
                          <a:spcPts val="0"/>
                        </a:spcAft>
                      </a:pPr>
                      <a:endParaRPr lang="pl-PL" sz="800" dirty="0">
                        <a:latin typeface="Calibri"/>
                        <a:ea typeface="Calibri"/>
                        <a:cs typeface="Times New Roman"/>
                      </a:endParaRPr>
                    </a:p>
                  </a:txBody>
                  <a:tcPr marL="46912" marR="46912"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l">
                        <a:lnSpc>
                          <a:spcPct val="150000"/>
                        </a:lnSpc>
                        <a:spcAft>
                          <a:spcPts val="0"/>
                        </a:spcAft>
                      </a:pPr>
                      <a:r>
                        <a:rPr lang="pl-PL" sz="1200" b="1" dirty="0" smtClean="0">
                          <a:solidFill>
                            <a:schemeClr val="tx2">
                              <a:lumMod val="75000"/>
                            </a:schemeClr>
                          </a:solidFill>
                          <a:latin typeface="TitilliumText25L"/>
                          <a:ea typeface="Times New Roman"/>
                          <a:cs typeface="Times New Roman"/>
                        </a:rPr>
                        <a:t>4.1 Odpowiedniość/ </a:t>
                      </a:r>
                      <a:r>
                        <a:rPr lang="pl-PL" sz="1200" b="1" dirty="0">
                          <a:solidFill>
                            <a:schemeClr val="tx2">
                              <a:lumMod val="75000"/>
                            </a:schemeClr>
                          </a:solidFill>
                          <a:latin typeface="TitilliumText25L"/>
                          <a:ea typeface="Times New Roman"/>
                          <a:cs typeface="Times New Roman"/>
                        </a:rPr>
                        <a:t>Adekwatność/ Trafność</a:t>
                      </a:r>
                      <a:endParaRPr lang="pl-PL" sz="1200" b="1" dirty="0">
                        <a:solidFill>
                          <a:schemeClr val="tx2">
                            <a:lumMod val="75000"/>
                          </a:schemeClr>
                        </a:solidFill>
                        <a:latin typeface="TitilliumText25L"/>
                        <a:ea typeface="Calibri"/>
                        <a:cs typeface="Times New Roman"/>
                      </a:endParaRP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50000"/>
                        </a:lnSpc>
                        <a:spcAft>
                          <a:spcPts val="0"/>
                        </a:spcAft>
                      </a:pPr>
                      <a:r>
                        <a:rPr lang="pl-PL" sz="1200" dirty="0">
                          <a:solidFill>
                            <a:schemeClr val="tx2">
                              <a:lumMod val="75000"/>
                            </a:schemeClr>
                          </a:solidFill>
                          <a:latin typeface="TitilliumText25L"/>
                          <a:ea typeface="Calibri"/>
                          <a:cs typeface="Times New Roman"/>
                        </a:rPr>
                        <a:t>jakości</a:t>
                      </a: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rowSpan="5">
                  <a:txBody>
                    <a:bodyPr/>
                    <a:lstStyle/>
                    <a:p>
                      <a:pPr algn="ctr">
                        <a:lnSpc>
                          <a:spcPct val="150000"/>
                        </a:lnSpc>
                        <a:spcAft>
                          <a:spcPts val="0"/>
                        </a:spcAft>
                      </a:pPr>
                      <a:endParaRPr lang="pl-PL" sz="800" dirty="0">
                        <a:latin typeface="Calibri"/>
                        <a:ea typeface="Calibri"/>
                        <a:cs typeface="Times New Roman"/>
                      </a:endParaRPr>
                    </a:p>
                  </a:txBody>
                  <a:tcPr marL="46912" marR="46912"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50836">
                <a:tc vMerge="1">
                  <a:txBody>
                    <a:bodyPr/>
                    <a:lstStyle/>
                    <a:p>
                      <a:endParaRPr lang="pl-PL"/>
                    </a:p>
                  </a:txBody>
                  <a:tcPr/>
                </a:tc>
                <a:tc>
                  <a:txBody>
                    <a:bodyPr/>
                    <a:lstStyle/>
                    <a:p>
                      <a:pPr algn="just">
                        <a:lnSpc>
                          <a:spcPct val="150000"/>
                        </a:lnSpc>
                        <a:spcAft>
                          <a:spcPts val="0"/>
                        </a:spcAft>
                      </a:pPr>
                      <a:r>
                        <a:rPr lang="pl-PL" sz="1200" b="1" dirty="0">
                          <a:solidFill>
                            <a:schemeClr val="tx2">
                              <a:lumMod val="75000"/>
                            </a:schemeClr>
                          </a:solidFill>
                          <a:latin typeface="TitilliumText25L"/>
                          <a:ea typeface="Times New Roman"/>
                          <a:cs typeface="Times New Roman"/>
                        </a:rPr>
                        <a:t>4.2 Skuteczność</a:t>
                      </a:r>
                      <a:endParaRPr lang="pl-PL" sz="1200" b="1" dirty="0">
                        <a:solidFill>
                          <a:schemeClr val="tx2">
                            <a:lumMod val="75000"/>
                          </a:schemeClr>
                        </a:solidFill>
                        <a:latin typeface="TitilliumText25L"/>
                        <a:ea typeface="Calibri"/>
                        <a:cs typeface="Times New Roman"/>
                      </a:endParaRP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50000"/>
                        </a:lnSpc>
                        <a:spcAft>
                          <a:spcPts val="0"/>
                        </a:spcAft>
                      </a:pPr>
                      <a:r>
                        <a:rPr lang="pl-PL" sz="1200" dirty="0">
                          <a:solidFill>
                            <a:schemeClr val="tx2">
                              <a:lumMod val="75000"/>
                            </a:schemeClr>
                          </a:solidFill>
                          <a:latin typeface="TitilliumText25L"/>
                          <a:ea typeface="Calibri"/>
                          <a:cs typeface="Times New Roman"/>
                        </a:rPr>
                        <a:t>jakości</a:t>
                      </a: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450836">
                <a:tc vMerge="1">
                  <a:txBody>
                    <a:bodyPr/>
                    <a:lstStyle/>
                    <a:p>
                      <a:endParaRPr lang="pl-PL"/>
                    </a:p>
                  </a:txBody>
                  <a:tcPr/>
                </a:tc>
                <a:tc>
                  <a:txBody>
                    <a:bodyPr/>
                    <a:lstStyle/>
                    <a:p>
                      <a:pPr algn="just">
                        <a:lnSpc>
                          <a:spcPct val="150000"/>
                        </a:lnSpc>
                        <a:spcAft>
                          <a:spcPts val="0"/>
                        </a:spcAft>
                      </a:pPr>
                      <a:r>
                        <a:rPr lang="pl-PL" sz="1200" b="1" dirty="0">
                          <a:solidFill>
                            <a:schemeClr val="tx2">
                              <a:lumMod val="75000"/>
                            </a:schemeClr>
                          </a:solidFill>
                          <a:latin typeface="TitilliumText25L"/>
                          <a:ea typeface="Calibri"/>
                          <a:cs typeface="Times New Roman"/>
                        </a:rPr>
                        <a:t>4.3 Efektywność</a:t>
                      </a: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50000"/>
                        </a:lnSpc>
                        <a:spcAft>
                          <a:spcPts val="0"/>
                        </a:spcAft>
                      </a:pPr>
                      <a:r>
                        <a:rPr lang="pl-PL" sz="1200" dirty="0">
                          <a:solidFill>
                            <a:schemeClr val="tx2">
                              <a:lumMod val="75000"/>
                            </a:schemeClr>
                          </a:solidFill>
                          <a:latin typeface="TitilliumText25L"/>
                          <a:ea typeface="Calibri"/>
                          <a:cs typeface="Times New Roman"/>
                        </a:rPr>
                        <a:t>jakości</a:t>
                      </a: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450836">
                <a:tc vMerge="1">
                  <a:txBody>
                    <a:bodyPr/>
                    <a:lstStyle/>
                    <a:p>
                      <a:endParaRPr lang="pl-PL"/>
                    </a:p>
                  </a:txBody>
                  <a:tcPr/>
                </a:tc>
                <a:tc>
                  <a:txBody>
                    <a:bodyPr/>
                    <a:lstStyle/>
                    <a:p>
                      <a:pPr algn="just">
                        <a:lnSpc>
                          <a:spcPct val="150000"/>
                        </a:lnSpc>
                        <a:spcAft>
                          <a:spcPts val="0"/>
                        </a:spcAft>
                      </a:pPr>
                      <a:r>
                        <a:rPr lang="pl-PL" sz="1200" b="1" dirty="0">
                          <a:solidFill>
                            <a:schemeClr val="tx2">
                              <a:lumMod val="75000"/>
                            </a:schemeClr>
                          </a:solidFill>
                          <a:latin typeface="TitilliumText25L"/>
                          <a:ea typeface="Times New Roman"/>
                          <a:cs typeface="Times New Roman"/>
                        </a:rPr>
                        <a:t>4.4 Użyteczność</a:t>
                      </a:r>
                      <a:endParaRPr lang="pl-PL" sz="1200" b="1" dirty="0">
                        <a:solidFill>
                          <a:schemeClr val="tx2">
                            <a:lumMod val="75000"/>
                          </a:schemeClr>
                        </a:solidFill>
                        <a:latin typeface="TitilliumText25L"/>
                        <a:ea typeface="Calibri"/>
                        <a:cs typeface="Times New Roman"/>
                      </a:endParaRP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50000"/>
                        </a:lnSpc>
                        <a:spcAft>
                          <a:spcPts val="0"/>
                        </a:spcAft>
                      </a:pPr>
                      <a:r>
                        <a:rPr lang="pl-PL" sz="1200" dirty="0">
                          <a:solidFill>
                            <a:schemeClr val="tx2">
                              <a:lumMod val="75000"/>
                            </a:schemeClr>
                          </a:solidFill>
                          <a:latin typeface="TitilliumText25L"/>
                          <a:ea typeface="Calibri"/>
                          <a:cs typeface="Times New Roman"/>
                        </a:rPr>
                        <a:t>jakości</a:t>
                      </a: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r h="450836">
                <a:tc vMerge="1">
                  <a:txBody>
                    <a:bodyPr/>
                    <a:lstStyle/>
                    <a:p>
                      <a:endParaRPr lang="pl-PL"/>
                    </a:p>
                  </a:txBody>
                  <a:tcPr/>
                </a:tc>
                <a:tc>
                  <a:txBody>
                    <a:bodyPr/>
                    <a:lstStyle/>
                    <a:p>
                      <a:pPr algn="just">
                        <a:lnSpc>
                          <a:spcPct val="150000"/>
                        </a:lnSpc>
                        <a:spcAft>
                          <a:spcPts val="0"/>
                        </a:spcAft>
                      </a:pPr>
                      <a:r>
                        <a:rPr lang="pl-PL" sz="1200" b="1" dirty="0">
                          <a:solidFill>
                            <a:schemeClr val="tx2">
                              <a:lumMod val="75000"/>
                            </a:schemeClr>
                          </a:solidFill>
                          <a:latin typeface="TitilliumText25L"/>
                          <a:ea typeface="Times New Roman"/>
                          <a:cs typeface="Times New Roman"/>
                        </a:rPr>
                        <a:t>4.5 Trwałość</a:t>
                      </a:r>
                      <a:endParaRPr lang="pl-PL" sz="1200" b="1" dirty="0">
                        <a:solidFill>
                          <a:schemeClr val="tx2">
                            <a:lumMod val="75000"/>
                          </a:schemeClr>
                        </a:solidFill>
                        <a:latin typeface="TitilliumText25L"/>
                        <a:ea typeface="Calibri"/>
                        <a:cs typeface="Times New Roman"/>
                      </a:endParaRP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just">
                        <a:lnSpc>
                          <a:spcPct val="150000"/>
                        </a:lnSpc>
                        <a:spcAft>
                          <a:spcPts val="0"/>
                        </a:spcAft>
                      </a:pPr>
                      <a:r>
                        <a:rPr lang="pl-PL" sz="1200" dirty="0">
                          <a:solidFill>
                            <a:schemeClr val="tx2">
                              <a:lumMod val="75000"/>
                            </a:schemeClr>
                          </a:solidFill>
                          <a:latin typeface="TitilliumText25L"/>
                          <a:ea typeface="Calibri"/>
                          <a:cs typeface="Times New Roman"/>
                        </a:rPr>
                        <a:t>jakości</a:t>
                      </a:r>
                    </a:p>
                  </a:txBody>
                  <a:tcPr marL="46912" marR="46912"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vMerge="1">
                  <a:txBody>
                    <a:bodyPr/>
                    <a:lstStyle/>
                    <a:p>
                      <a:endParaRPr lang="pl-PL"/>
                    </a:p>
                  </a:txBody>
                  <a:tcPr/>
                </a:tc>
              </a:tr>
            </a:tbl>
          </a:graphicData>
        </a:graphic>
      </p:graphicFrame>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215"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73897" y="586591"/>
            <a:ext cx="5490825" cy="830997"/>
          </a:xfrm>
          <a:prstGeom prst="rect">
            <a:avLst/>
          </a:prstGeom>
        </p:spPr>
        <p:txBody>
          <a:bodyPr wrap="square">
            <a:spAutoFit/>
          </a:bodyPr>
          <a:lstStyle/>
          <a:p>
            <a:r>
              <a:rPr lang="pl-PL" sz="2400" b="1" dirty="0" smtClean="0">
                <a:solidFill>
                  <a:schemeClr val="tx2">
                    <a:lumMod val="75000"/>
                  </a:schemeClr>
                </a:solidFill>
                <a:latin typeface="TitilliumText25L"/>
              </a:rPr>
              <a:t>Ocena merytoryczna II stopnia</a:t>
            </a:r>
          </a:p>
          <a:p>
            <a:r>
              <a:rPr lang="pl-PL" sz="2400" b="1" dirty="0" smtClean="0">
                <a:solidFill>
                  <a:schemeClr val="tx2">
                    <a:lumMod val="75000"/>
                  </a:schemeClr>
                </a:solidFill>
                <a:latin typeface="TitilliumText25L"/>
              </a:rPr>
              <a:t>- ocena dokonywania przez IP ZIT</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634347" y="2061303"/>
            <a:ext cx="8033047" cy="3785652"/>
          </a:xfrm>
          <a:prstGeom prst="rect">
            <a:avLst/>
          </a:prstGeom>
          <a:noFill/>
        </p:spPr>
        <p:txBody>
          <a:bodyPr wrap="square" rtlCol="0">
            <a:spAutoFit/>
          </a:bodyPr>
          <a:lstStyle/>
          <a:p>
            <a:pPr lvl="0" algn="just"/>
            <a:r>
              <a:rPr lang="pl-PL" sz="2000" dirty="0" smtClean="0">
                <a:solidFill>
                  <a:schemeClr val="tx2">
                    <a:lumMod val="75000"/>
                  </a:schemeClr>
                </a:solidFill>
                <a:latin typeface="TitilliumText25L"/>
              </a:rPr>
              <a:t>W ramach oceny merytorycznej II stopnia dokonywanej przez </a:t>
            </a:r>
            <a:r>
              <a:rPr lang="pl-PL" sz="2000" b="1" dirty="0" smtClean="0">
                <a:solidFill>
                  <a:schemeClr val="tx2">
                    <a:lumMod val="75000"/>
                  </a:schemeClr>
                </a:solidFill>
                <a:latin typeface="TitilliumText25L"/>
              </a:rPr>
              <a:t>IZ RPO WZ </a:t>
            </a:r>
            <a:r>
              <a:rPr lang="pl-PL" sz="2000" dirty="0" smtClean="0">
                <a:solidFill>
                  <a:schemeClr val="tx2">
                    <a:lumMod val="75000"/>
                  </a:schemeClr>
                </a:solidFill>
                <a:latin typeface="TitilliumText25L"/>
              </a:rPr>
              <a:t>projekt może uzyskać łącznie </a:t>
            </a:r>
            <a:r>
              <a:rPr lang="pl-PL" sz="2000" u="sng" dirty="0" smtClean="0">
                <a:solidFill>
                  <a:schemeClr val="tx2">
                    <a:lumMod val="75000"/>
                  </a:schemeClr>
                </a:solidFill>
                <a:latin typeface="TitilliumText25L"/>
              </a:rPr>
              <a:t>40 punktów</a:t>
            </a:r>
            <a:r>
              <a:rPr lang="pl-PL" sz="2000" dirty="0" smtClean="0">
                <a:solidFill>
                  <a:schemeClr val="tx2">
                    <a:lumMod val="75000"/>
                  </a:schemeClr>
                </a:solidFill>
                <a:latin typeface="TitilliumText25L"/>
              </a:rPr>
              <a:t>. </a:t>
            </a:r>
          </a:p>
          <a:p>
            <a:pPr lvl="0" algn="just"/>
            <a:endParaRPr lang="pl-PL" sz="2000" dirty="0" smtClean="0">
              <a:solidFill>
                <a:schemeClr val="tx2">
                  <a:lumMod val="75000"/>
                </a:schemeClr>
              </a:solidFill>
              <a:latin typeface="TitilliumText25L"/>
            </a:endParaRPr>
          </a:p>
          <a:p>
            <a:pPr lvl="0" algn="just"/>
            <a:r>
              <a:rPr lang="pl-PL" sz="2000" dirty="0" smtClean="0">
                <a:solidFill>
                  <a:schemeClr val="tx2">
                    <a:lumMod val="75000"/>
                  </a:schemeClr>
                </a:solidFill>
                <a:latin typeface="TitilliumText25L"/>
              </a:rPr>
              <a:t>Warunkiem uzyskania pozytywnej oceny jest otrzymanie co najmniej 40% maksymalnej łącznej liczby punktów spośród punktów możliwych do przyznania w części oceny dokonywanej przez IZ RPO WZ. </a:t>
            </a:r>
          </a:p>
          <a:p>
            <a:pPr algn="just"/>
            <a:endParaRPr lang="pl-PL" sz="2000" dirty="0" smtClean="0">
              <a:solidFill>
                <a:schemeClr val="tx2">
                  <a:lumMod val="75000"/>
                </a:schemeClr>
              </a:solidFill>
              <a:latin typeface="TitilliumText25L"/>
            </a:endParaRPr>
          </a:p>
          <a:p>
            <a:pPr lvl="0" algn="just"/>
            <a:r>
              <a:rPr lang="pl-PL" sz="2000" dirty="0" smtClean="0">
                <a:solidFill>
                  <a:schemeClr val="tx2">
                    <a:lumMod val="75000"/>
                  </a:schemeClr>
                </a:solidFill>
                <a:latin typeface="TitilliumText25L"/>
              </a:rPr>
              <a:t>W ramach oceny merytorycznej II stopnia dokonywanej przez </a:t>
            </a:r>
            <a:r>
              <a:rPr lang="pl-PL" sz="2000" b="1" dirty="0" smtClean="0">
                <a:solidFill>
                  <a:schemeClr val="tx2">
                    <a:lumMod val="75000"/>
                  </a:schemeClr>
                </a:solidFill>
                <a:latin typeface="TitilliumText25L"/>
              </a:rPr>
              <a:t>IZ RPO WZ </a:t>
            </a:r>
            <a:r>
              <a:rPr lang="pl-PL" sz="2000" dirty="0" smtClean="0">
                <a:solidFill>
                  <a:schemeClr val="tx2">
                    <a:lumMod val="75000"/>
                  </a:schemeClr>
                </a:solidFill>
                <a:latin typeface="TitilliumText25L"/>
              </a:rPr>
              <a:t>nie przewiduje się możliwości uzupełnienia lub poprawy dokumentacji aplikacyjnej. Jednakże IZ RPO WZ ma możliwość żądania dodatkowych wyjaśnień ze strony wnioskodawcy.</a:t>
            </a:r>
          </a:p>
        </p:txBody>
      </p:sp>
      <p:pic>
        <p:nvPicPr>
          <p:cNvPr id="20" name="Obraz 8"/>
          <p:cNvPicPr>
            <a:picLocks noChangeAspect="1"/>
          </p:cNvPicPr>
          <p:nvPr/>
        </p:nvPicPr>
        <p:blipFill>
          <a:blip r:embed="rId7" cstate="print"/>
          <a:srcRect/>
          <a:stretch>
            <a:fillRect/>
          </a:stretch>
        </p:blipFill>
        <p:spPr bwMode="auto">
          <a:xfrm>
            <a:off x="7159715" y="271419"/>
            <a:ext cx="1642454" cy="1277048"/>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634" y="184113"/>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4634" y="338537"/>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88177" y="1495388"/>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737175" y="1441990"/>
            <a:ext cx="8242953" cy="5296706"/>
          </a:xfrm>
          <a:prstGeom prst="rect">
            <a:avLst/>
          </a:prstGeom>
        </p:spPr>
        <p:txBody>
          <a:bodyPr wrap="square">
            <a:spAutoFit/>
          </a:bodyPr>
          <a:lstStyle/>
          <a:p>
            <a:pPr algn="ctr">
              <a:buFont typeface="Arial" charset="0"/>
              <a:buNone/>
              <a:defRPr/>
            </a:pPr>
            <a:endParaRPr lang="pl-PL" sz="600" dirty="0" smtClean="0">
              <a:solidFill>
                <a:schemeClr val="accent1">
                  <a:lumMod val="50000"/>
                </a:schemeClr>
              </a:solidFill>
              <a:latin typeface="TitilliumText25L"/>
            </a:endParaRPr>
          </a:p>
          <a:p>
            <a:pPr algn="ctr">
              <a:buFont typeface="Arial" charset="0"/>
              <a:buNone/>
              <a:defRPr/>
            </a:pPr>
            <a:endParaRPr lang="pl-PL" sz="500" dirty="0" smtClean="0">
              <a:solidFill>
                <a:schemeClr val="accent1">
                  <a:lumMod val="50000"/>
                </a:schemeClr>
              </a:solidFill>
              <a:latin typeface="TitilliumText25L"/>
            </a:endParaRPr>
          </a:p>
          <a:p>
            <a:pPr marL="342900" indent="-342900" algn="ctr">
              <a:spcAft>
                <a:spcPts val="600"/>
              </a:spcAft>
              <a:buFont typeface="Wingdings" panose="05000000000000000000" pitchFamily="2" charset="2"/>
              <a:buChar char="§"/>
              <a:defRPr/>
            </a:pPr>
            <a:r>
              <a:rPr lang="pl-PL" sz="2200" spc="50" dirty="0" smtClean="0">
                <a:solidFill>
                  <a:schemeClr val="accent1">
                    <a:lumMod val="50000"/>
                  </a:schemeClr>
                </a:solidFill>
                <a:latin typeface="TitilliumText25L"/>
              </a:rPr>
              <a:t>Wspierane </a:t>
            </a:r>
            <a:r>
              <a:rPr lang="pl-PL" sz="2200" spc="50" dirty="0">
                <a:solidFill>
                  <a:schemeClr val="accent1">
                    <a:lumMod val="50000"/>
                  </a:schemeClr>
                </a:solidFill>
                <a:latin typeface="TitilliumText25L"/>
              </a:rPr>
              <a:t>będą przedsięwzięcia polegające na wdrażaniu przez przedsiębiorstwa </a:t>
            </a:r>
            <a:r>
              <a:rPr lang="pl-PL" sz="2200" u="sng" spc="50" dirty="0">
                <a:solidFill>
                  <a:schemeClr val="accent1">
                    <a:lumMod val="50000"/>
                  </a:schemeClr>
                </a:solidFill>
                <a:latin typeface="TitilliumText25L"/>
              </a:rPr>
              <a:t>innowacji produktowych, procesowych i organizacyjnych</a:t>
            </a:r>
            <a:endParaRPr lang="pl-PL" sz="2200" spc="50" dirty="0">
              <a:solidFill>
                <a:schemeClr val="accent1">
                  <a:lumMod val="50000"/>
                </a:schemeClr>
              </a:solidFill>
              <a:latin typeface="TitilliumText25L"/>
            </a:endParaRPr>
          </a:p>
          <a:p>
            <a:pPr algn="ctr">
              <a:buFont typeface="Arial" charset="0"/>
              <a:buNone/>
              <a:defRPr/>
            </a:pPr>
            <a:r>
              <a:rPr lang="pl-PL" i="1" dirty="0">
                <a:solidFill>
                  <a:srgbClr val="FF0000"/>
                </a:solidFill>
                <a:latin typeface="TitilliumText25L"/>
              </a:rPr>
              <a:t>Wdrożenie innowacji organizacyjnej nie może stanowić głównego elementu projektu, a jedynie uzupełniać innowację produktową lub procesową</a:t>
            </a:r>
          </a:p>
          <a:p>
            <a:pPr algn="ctr">
              <a:spcAft>
                <a:spcPts val="600"/>
              </a:spcAft>
              <a:buFont typeface="Arial" charset="0"/>
              <a:buNone/>
              <a:defRPr/>
            </a:pPr>
            <a:endParaRPr lang="pl-PL" sz="1600" spc="50" dirty="0" smtClean="0">
              <a:solidFill>
                <a:schemeClr val="accent1">
                  <a:lumMod val="50000"/>
                </a:schemeClr>
              </a:solidFill>
              <a:latin typeface="TitilliumText25L"/>
            </a:endParaRPr>
          </a:p>
          <a:p>
            <a:pPr marL="342900" indent="-342900" algn="ctr">
              <a:spcAft>
                <a:spcPts val="1000"/>
              </a:spcAft>
              <a:buFont typeface="Wingdings" panose="05000000000000000000" pitchFamily="2" charset="2"/>
              <a:buChar char="§"/>
              <a:defRPr/>
            </a:pPr>
            <a:r>
              <a:rPr lang="pl-PL" sz="2200" spc="50" dirty="0" smtClean="0">
                <a:solidFill>
                  <a:schemeClr val="accent1">
                    <a:lumMod val="50000"/>
                  </a:schemeClr>
                </a:solidFill>
                <a:latin typeface="TitilliumText25L"/>
              </a:rPr>
              <a:t>Przedsięwzięcia polegające na wdrażaniu innowacyjnych rozwiązań technologicznych poprzez inwestycje w grunty, budynki, budowle, maszyny i urządzenia, linie produkcyjne, wartości niematerialne i prawne, prowadzące do:</a:t>
            </a:r>
          </a:p>
          <a:p>
            <a:pPr lvl="1" algn="ctr">
              <a:spcAft>
                <a:spcPts val="600"/>
              </a:spcAft>
              <a:buFont typeface="Wingdings" pitchFamily="2" charset="2"/>
              <a:buChar char="Ø"/>
              <a:defRPr/>
            </a:pPr>
            <a:r>
              <a:rPr lang="pl-PL" sz="2400" dirty="0" smtClean="0">
                <a:solidFill>
                  <a:schemeClr val="accent1">
                    <a:lumMod val="50000"/>
                  </a:schemeClr>
                </a:solidFill>
                <a:latin typeface="TitilliumText25L"/>
              </a:rPr>
              <a:t>  </a:t>
            </a:r>
            <a:r>
              <a:rPr lang="x-none" sz="2200" spc="50" smtClean="0">
                <a:solidFill>
                  <a:schemeClr val="accent1">
                    <a:lumMod val="50000"/>
                  </a:schemeClr>
                </a:solidFill>
                <a:latin typeface="TitilliumText25L"/>
              </a:rPr>
              <a:t>wykreowania nowego lub zasadniczo ulepszonego</a:t>
            </a:r>
            <a:r>
              <a:rPr lang="pl-PL" sz="2200" spc="50" dirty="0" smtClean="0">
                <a:solidFill>
                  <a:schemeClr val="accent1">
                    <a:lumMod val="50000"/>
                  </a:schemeClr>
                </a:solidFill>
                <a:latin typeface="TitilliumText25L"/>
              </a:rPr>
              <a:t> </a:t>
            </a:r>
            <a:r>
              <a:rPr lang="x-none" sz="2200" spc="50" smtClean="0">
                <a:solidFill>
                  <a:schemeClr val="accent1">
                    <a:lumMod val="50000"/>
                  </a:schemeClr>
                </a:solidFill>
                <a:latin typeface="TitilliumText25L"/>
              </a:rPr>
              <a:t>produktu</a:t>
            </a:r>
            <a:r>
              <a:rPr lang="pl-PL" sz="2200" spc="50" dirty="0" smtClean="0">
                <a:solidFill>
                  <a:schemeClr val="accent1">
                    <a:lumMod val="50000"/>
                  </a:schemeClr>
                </a:solidFill>
                <a:latin typeface="TitilliumText25L"/>
              </a:rPr>
              <a:t>/usługi</a:t>
            </a:r>
            <a:r>
              <a:rPr lang="x-none" sz="2200" spc="50" smtClean="0">
                <a:solidFill>
                  <a:schemeClr val="accent1">
                    <a:lumMod val="50000"/>
                  </a:schemeClr>
                </a:solidFill>
                <a:latin typeface="TitilliumText25L"/>
              </a:rPr>
              <a:t> </a:t>
            </a:r>
            <a:endParaRPr lang="pl-PL" sz="2200" spc="50" dirty="0" smtClean="0">
              <a:solidFill>
                <a:schemeClr val="accent1">
                  <a:lumMod val="50000"/>
                </a:schemeClr>
              </a:solidFill>
              <a:latin typeface="TitilliumText25L"/>
            </a:endParaRPr>
          </a:p>
          <a:p>
            <a:pPr lvl="1" algn="ctr">
              <a:lnSpc>
                <a:spcPct val="113000"/>
              </a:lnSpc>
              <a:spcAft>
                <a:spcPts val="600"/>
              </a:spcAft>
              <a:buFont typeface="Wingdings" pitchFamily="2" charset="2"/>
              <a:buChar char="Ø"/>
              <a:defRPr/>
            </a:pPr>
            <a:r>
              <a:rPr lang="pl-PL" sz="2200" spc="50" dirty="0" smtClean="0">
                <a:solidFill>
                  <a:schemeClr val="accent1">
                    <a:lumMod val="50000"/>
                  </a:schemeClr>
                </a:solidFill>
                <a:latin typeface="TitilliumText25L"/>
              </a:rPr>
              <a:t>  </a:t>
            </a:r>
            <a:r>
              <a:rPr lang="x-none" sz="2200" spc="50" smtClean="0">
                <a:solidFill>
                  <a:schemeClr val="accent1">
                    <a:lumMod val="50000"/>
                  </a:schemeClr>
                </a:solidFill>
                <a:latin typeface="TitilliumText25L"/>
              </a:rPr>
              <a:t>zwiększenia </a:t>
            </a:r>
            <a:r>
              <a:rPr lang="x-none" sz="2200" spc="50" smtClean="0">
                <a:solidFill>
                  <a:schemeClr val="tx2">
                    <a:lumMod val="75000"/>
                  </a:schemeClr>
                </a:solidFill>
                <a:latin typeface="TitilliumText25L"/>
              </a:rPr>
              <a:t>efektywności produkcji</a:t>
            </a:r>
            <a:r>
              <a:rPr lang="pl-PL" sz="2200" spc="50" dirty="0">
                <a:solidFill>
                  <a:schemeClr val="tx2">
                    <a:lumMod val="75000"/>
                  </a:schemeClr>
                </a:solidFill>
                <a:latin typeface="TitilliumText25L"/>
              </a:rPr>
              <a:t> </a:t>
            </a:r>
            <a:r>
              <a:rPr lang="x-none" sz="2200" spc="50" smtClean="0">
                <a:solidFill>
                  <a:schemeClr val="tx2">
                    <a:lumMod val="75000"/>
                  </a:schemeClr>
                </a:solidFill>
                <a:latin typeface="TitilliumText25L"/>
              </a:rPr>
              <a:t>przedsiębiorstwa </a:t>
            </a:r>
            <a:endParaRPr lang="pl-PL" sz="2200" spc="50" dirty="0" smtClean="0">
              <a:solidFill>
                <a:schemeClr val="tx2">
                  <a:lumMod val="75000"/>
                </a:schemeClr>
              </a:solidFill>
              <a:latin typeface="TitilliumText25L"/>
            </a:endParaRPr>
          </a:p>
          <a:p>
            <a:pPr lvl="1" algn="ctr">
              <a:buFont typeface="Wingdings" pitchFamily="2" charset="2"/>
              <a:buChar char="Ø"/>
              <a:defRPr/>
            </a:pPr>
            <a:r>
              <a:rPr lang="pl-PL" sz="2200" spc="50" dirty="0" smtClean="0">
                <a:solidFill>
                  <a:schemeClr val="tx2">
                    <a:lumMod val="75000"/>
                  </a:schemeClr>
                </a:solidFill>
                <a:latin typeface="TitilliumText25L"/>
              </a:rPr>
              <a:t>  </a:t>
            </a:r>
            <a:r>
              <a:rPr lang="x-none" sz="2200" spc="50" smtClean="0">
                <a:solidFill>
                  <a:schemeClr val="tx2">
                    <a:lumMod val="75000"/>
                  </a:schemeClr>
                </a:solidFill>
                <a:latin typeface="TitilliumText25L"/>
              </a:rPr>
              <a:t>zasadniczej zmiany procesu produkcyjnego</a:t>
            </a:r>
            <a:endParaRPr lang="pl-PL" sz="2200" b="1" spc="50" dirty="0" smtClean="0">
              <a:solidFill>
                <a:schemeClr val="tx2">
                  <a:lumMod val="75000"/>
                </a:schemeClr>
              </a:solidFill>
              <a:latin typeface="TitilliumText25L"/>
            </a:endParaRPr>
          </a:p>
        </p:txBody>
      </p:sp>
      <p:pic>
        <p:nvPicPr>
          <p:cNvPr id="10" name="Obraz 8"/>
          <p:cNvPicPr>
            <a:picLocks noChangeAspect="1"/>
          </p:cNvPicPr>
          <p:nvPr/>
        </p:nvPicPr>
        <p:blipFill>
          <a:blip r:embed="rId7" cstate="print"/>
          <a:srcRect/>
          <a:stretch>
            <a:fillRect/>
          </a:stretch>
        </p:blipFill>
        <p:spPr bwMode="auto">
          <a:xfrm>
            <a:off x="7462177" y="305599"/>
            <a:ext cx="1734797" cy="1348847"/>
          </a:xfrm>
          <a:prstGeom prst="rect">
            <a:avLst/>
          </a:prstGeom>
          <a:noFill/>
          <a:ln w="9525">
            <a:noFill/>
            <a:miter lim="800000"/>
            <a:headEnd/>
            <a:tailEnd/>
          </a:ln>
        </p:spPr>
      </p:pic>
      <p:sp>
        <p:nvSpPr>
          <p:cNvPr id="16" name="Prostokąt 15"/>
          <p:cNvSpPr/>
          <p:nvPr/>
        </p:nvSpPr>
        <p:spPr>
          <a:xfrm>
            <a:off x="1681179" y="610993"/>
            <a:ext cx="5841198" cy="830997"/>
          </a:xfrm>
          <a:prstGeom prst="rect">
            <a:avLst/>
          </a:prstGeom>
        </p:spPr>
        <p:txBody>
          <a:bodyPr wrap="square">
            <a:spAutoFit/>
          </a:bodyPr>
          <a:lstStyle/>
          <a:p>
            <a:endParaRPr lang="pl-PL" sz="2400" b="1" dirty="0" smtClean="0">
              <a:solidFill>
                <a:schemeClr val="tx2">
                  <a:lumMod val="75000"/>
                </a:schemeClr>
              </a:solidFill>
              <a:latin typeface="TitilliumText25L"/>
            </a:endParaRPr>
          </a:p>
          <a:p>
            <a:r>
              <a:rPr lang="pl-PL" sz="2400" b="1" dirty="0" smtClean="0">
                <a:solidFill>
                  <a:schemeClr val="tx2">
                    <a:lumMod val="75000"/>
                  </a:schemeClr>
                </a:solidFill>
                <a:latin typeface="TitilliumText25L"/>
              </a:rPr>
              <a:t>Projekty podlegające dofinansowaniu:</a:t>
            </a:r>
            <a:endParaRPr lang="pl-PL" sz="2400" b="1" dirty="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215"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73897" y="586591"/>
            <a:ext cx="5490825" cy="830997"/>
          </a:xfrm>
          <a:prstGeom prst="rect">
            <a:avLst/>
          </a:prstGeom>
        </p:spPr>
        <p:txBody>
          <a:bodyPr wrap="square">
            <a:spAutoFit/>
          </a:bodyPr>
          <a:lstStyle/>
          <a:p>
            <a:r>
              <a:rPr lang="pl-PL" sz="2400" b="1" dirty="0" smtClean="0">
                <a:solidFill>
                  <a:schemeClr val="tx2">
                    <a:lumMod val="75000"/>
                  </a:schemeClr>
                </a:solidFill>
                <a:latin typeface="TitilliumText25L"/>
              </a:rPr>
              <a:t>Ocena merytoryczna II stopnia</a:t>
            </a:r>
          </a:p>
          <a:p>
            <a:r>
              <a:rPr lang="pl-PL" sz="2400" b="1" dirty="0" smtClean="0">
                <a:solidFill>
                  <a:schemeClr val="tx2">
                    <a:lumMod val="75000"/>
                  </a:schemeClr>
                </a:solidFill>
                <a:latin typeface="TitilliumText25L"/>
              </a:rPr>
              <a:t>- ocena dokonywania przez IP ZIT</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634347" y="2061303"/>
            <a:ext cx="8033047" cy="3477875"/>
          </a:xfrm>
          <a:prstGeom prst="rect">
            <a:avLst/>
          </a:prstGeom>
          <a:noFill/>
        </p:spPr>
        <p:txBody>
          <a:bodyPr wrap="square" rtlCol="0">
            <a:spAutoFit/>
          </a:bodyPr>
          <a:lstStyle/>
          <a:p>
            <a:pPr lvl="0" algn="just"/>
            <a:r>
              <a:rPr lang="pl-PL" sz="2000" dirty="0" smtClean="0">
                <a:solidFill>
                  <a:schemeClr val="tx2">
                    <a:lumMod val="75000"/>
                  </a:schemeClr>
                </a:solidFill>
                <a:latin typeface="TitilliumText25L"/>
              </a:rPr>
              <a:t>W ramach oceny merytorycznej II stopnia dokonywanej przez </a:t>
            </a:r>
            <a:r>
              <a:rPr lang="pl-PL" sz="2000" b="1" dirty="0" smtClean="0">
                <a:solidFill>
                  <a:schemeClr val="tx2">
                    <a:lumMod val="75000"/>
                  </a:schemeClr>
                </a:solidFill>
                <a:latin typeface="TitilliumText25L"/>
              </a:rPr>
              <a:t>IP ZIT </a:t>
            </a:r>
            <a:r>
              <a:rPr lang="pl-PL" sz="2000" dirty="0" smtClean="0">
                <a:solidFill>
                  <a:schemeClr val="tx2">
                    <a:lumMod val="75000"/>
                  </a:schemeClr>
                </a:solidFill>
                <a:latin typeface="TitilliumText25L"/>
              </a:rPr>
              <a:t>projekt może uzyskać łącznie </a:t>
            </a:r>
            <a:r>
              <a:rPr lang="pl-PL" sz="2000" u="sng" dirty="0" smtClean="0">
                <a:solidFill>
                  <a:schemeClr val="tx2">
                    <a:lumMod val="75000"/>
                  </a:schemeClr>
                </a:solidFill>
                <a:latin typeface="TitilliumText25L"/>
              </a:rPr>
              <a:t>60 punktów</a:t>
            </a:r>
            <a:r>
              <a:rPr lang="pl-PL" sz="2000" dirty="0" smtClean="0">
                <a:solidFill>
                  <a:schemeClr val="tx2">
                    <a:lumMod val="75000"/>
                  </a:schemeClr>
                </a:solidFill>
                <a:latin typeface="TitilliumText25L"/>
              </a:rPr>
              <a:t>. </a:t>
            </a:r>
          </a:p>
          <a:p>
            <a:pPr lvl="0" algn="just"/>
            <a:endParaRPr lang="pl-PL" sz="2000" dirty="0" smtClean="0">
              <a:solidFill>
                <a:schemeClr val="tx2">
                  <a:lumMod val="75000"/>
                </a:schemeClr>
              </a:solidFill>
              <a:latin typeface="TitilliumText25L"/>
            </a:endParaRPr>
          </a:p>
          <a:p>
            <a:pPr lvl="0" algn="just"/>
            <a:r>
              <a:rPr lang="pl-PL" sz="2000" dirty="0" smtClean="0">
                <a:solidFill>
                  <a:schemeClr val="tx2">
                    <a:lumMod val="75000"/>
                  </a:schemeClr>
                </a:solidFill>
                <a:latin typeface="TitilliumText25L"/>
              </a:rPr>
              <a:t>Warunkiem uzyskania pozytywnej oceny jest otrzymanie co najmniej 40% maksymalnej łącznej liczby punktów spośród punktów możliwych do przyznania w części oceny dokonywanej przez IP ZIT. </a:t>
            </a:r>
          </a:p>
          <a:p>
            <a:pPr algn="just"/>
            <a:endParaRPr lang="pl-PL" sz="2000" dirty="0" smtClean="0">
              <a:solidFill>
                <a:schemeClr val="tx2">
                  <a:lumMod val="75000"/>
                </a:schemeClr>
              </a:solidFill>
              <a:latin typeface="TitilliumText25L"/>
            </a:endParaRPr>
          </a:p>
          <a:p>
            <a:pPr lvl="0" algn="just"/>
            <a:r>
              <a:rPr lang="pl-PL" sz="2000" dirty="0" smtClean="0">
                <a:solidFill>
                  <a:schemeClr val="tx2">
                    <a:lumMod val="75000"/>
                  </a:schemeClr>
                </a:solidFill>
                <a:latin typeface="TitilliumText25L"/>
              </a:rPr>
              <a:t>W ramach oceny merytorycznej II stopnia dokonywanej przez </a:t>
            </a:r>
            <a:r>
              <a:rPr lang="pl-PL" sz="2000" b="1" dirty="0" smtClean="0">
                <a:solidFill>
                  <a:schemeClr val="tx2">
                    <a:lumMod val="75000"/>
                  </a:schemeClr>
                </a:solidFill>
                <a:latin typeface="TitilliumText25L"/>
              </a:rPr>
              <a:t>IP ZIT </a:t>
            </a:r>
            <a:r>
              <a:rPr lang="pl-PL" sz="2000" dirty="0" smtClean="0">
                <a:solidFill>
                  <a:schemeClr val="tx2">
                    <a:lumMod val="75000"/>
                  </a:schemeClr>
                </a:solidFill>
                <a:latin typeface="TitilliumText25L"/>
              </a:rPr>
              <a:t>nie przewiduje się możliwości uzupełnienia lub poprawy dokumentacji aplikacyjnej. Jednakże IP ZIT ma możliwość żądania dodatkowych wyjaśnień ze strony wnioskodawcy.</a:t>
            </a:r>
          </a:p>
        </p:txBody>
      </p:sp>
      <p:pic>
        <p:nvPicPr>
          <p:cNvPr id="20" name="Obraz 8"/>
          <p:cNvPicPr>
            <a:picLocks noChangeAspect="1"/>
          </p:cNvPicPr>
          <p:nvPr/>
        </p:nvPicPr>
        <p:blipFill>
          <a:blip r:embed="rId7" cstate="print"/>
          <a:srcRect/>
          <a:stretch>
            <a:fillRect/>
          </a:stretch>
        </p:blipFill>
        <p:spPr bwMode="auto">
          <a:xfrm>
            <a:off x="7159715" y="271419"/>
            <a:ext cx="1642454" cy="1277048"/>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65481" y="692943"/>
            <a:ext cx="5355902" cy="461665"/>
          </a:xfrm>
          <a:prstGeom prst="rect">
            <a:avLst/>
          </a:prstGeom>
        </p:spPr>
        <p:txBody>
          <a:bodyPr wrap="square">
            <a:spAutoFit/>
          </a:bodyPr>
          <a:lstStyle/>
          <a:p>
            <a:r>
              <a:rPr lang="pl-PL" sz="2400" b="1" dirty="0" smtClean="0">
                <a:solidFill>
                  <a:schemeClr val="tx2">
                    <a:lumMod val="75000"/>
                  </a:schemeClr>
                </a:solidFill>
                <a:latin typeface="TitilliumText25L"/>
              </a:rPr>
              <a:t> Informacja o wynikach oceny</a:t>
            </a:r>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479908" y="1739809"/>
            <a:ext cx="8406739" cy="4801314"/>
          </a:xfrm>
          <a:prstGeom prst="rect">
            <a:avLst/>
          </a:prstGeom>
          <a:noFill/>
        </p:spPr>
        <p:txBody>
          <a:bodyPr wrap="square" rtlCol="0">
            <a:spAutoFit/>
          </a:bodyPr>
          <a:lstStyle/>
          <a:p>
            <a:pPr algn="just">
              <a:buFont typeface="Wingdings" pitchFamily="2" charset="2"/>
              <a:buChar char="Ø"/>
            </a:pPr>
            <a:r>
              <a:rPr lang="pl-PL" dirty="0" smtClean="0">
                <a:solidFill>
                  <a:schemeClr val="tx2">
                    <a:lumMod val="75000"/>
                  </a:schemeClr>
                </a:solidFill>
                <a:latin typeface="TitilliumText25L"/>
              </a:rPr>
              <a:t> Po zakończeniu oceny danego projektu IZ RPO WZ przekazuje niezwłocznie wnioskodawcy pisemną  informację,  która  zawiera  co  najmniej  wyniki  oceny  jego projektu wraz z uzasadnieniem oceny i podaniem punktacji otrzymanej   przez   projekt   lub   informacji o spełnieniu albo niespełnieniu kryteriów.</a:t>
            </a:r>
          </a:p>
          <a:p>
            <a:pPr algn="just">
              <a:buFont typeface="Wingdings" pitchFamily="2" charset="2"/>
              <a:buChar char="Ø"/>
            </a:pPr>
            <a:endParaRPr lang="pl-PL"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a:t>
            </a:r>
            <a:r>
              <a:rPr lang="pl-PL" u="sng" dirty="0" smtClean="0">
                <a:solidFill>
                  <a:schemeClr val="tx2">
                    <a:lumMod val="75000"/>
                  </a:schemeClr>
                </a:solidFill>
                <a:latin typeface="TitilliumText25L"/>
              </a:rPr>
              <a:t>Przez zakończenie oceny projektu należy rozumieć sytuację, w której</a:t>
            </a:r>
            <a:r>
              <a:rPr lang="pl-PL" dirty="0" smtClean="0">
                <a:solidFill>
                  <a:schemeClr val="tx2">
                    <a:lumMod val="75000"/>
                  </a:schemeClr>
                </a:solidFill>
                <a:latin typeface="TitilliumText25L"/>
              </a:rPr>
              <a:t>:</a:t>
            </a:r>
          </a:p>
          <a:p>
            <a:pPr marL="342900" indent="-342900" algn="just">
              <a:buFont typeface="+mj-lt"/>
              <a:buAutoNum type="alphaLcParenR"/>
            </a:pPr>
            <a:r>
              <a:rPr lang="pl-PL" dirty="0" smtClean="0">
                <a:solidFill>
                  <a:schemeClr val="tx2">
                    <a:lumMod val="75000"/>
                  </a:schemeClr>
                </a:solidFill>
                <a:latin typeface="TitilliumText25L"/>
              </a:rPr>
              <a:t>projekt został </a:t>
            </a:r>
            <a:r>
              <a:rPr lang="pl-PL" b="1" dirty="0" smtClean="0">
                <a:solidFill>
                  <a:schemeClr val="tx2">
                    <a:lumMod val="75000"/>
                  </a:schemeClr>
                </a:solidFill>
                <a:latin typeface="TitilliumText25L"/>
              </a:rPr>
              <a:t>pozytywnie oceniony </a:t>
            </a:r>
            <a:r>
              <a:rPr lang="pl-PL" dirty="0" smtClean="0">
                <a:solidFill>
                  <a:schemeClr val="tx2">
                    <a:lumMod val="75000"/>
                  </a:schemeClr>
                </a:solidFill>
                <a:latin typeface="TitilliumText25L"/>
              </a:rPr>
              <a:t>oraz został wybrany do dofinansowania,</a:t>
            </a:r>
          </a:p>
          <a:p>
            <a:pPr marL="342900" indent="-342900" algn="just">
              <a:buFont typeface="+mj-lt"/>
              <a:buAutoNum type="alphaLcParenR"/>
            </a:pPr>
            <a:r>
              <a:rPr lang="pl-PL" dirty="0" smtClean="0">
                <a:solidFill>
                  <a:schemeClr val="tx2">
                    <a:lumMod val="75000"/>
                  </a:schemeClr>
                </a:solidFill>
                <a:latin typeface="TitilliumText25L"/>
              </a:rPr>
              <a:t>projekt został </a:t>
            </a:r>
            <a:r>
              <a:rPr lang="pl-PL" b="1" dirty="0" smtClean="0">
                <a:solidFill>
                  <a:schemeClr val="tx2">
                    <a:lumMod val="75000"/>
                  </a:schemeClr>
                </a:solidFill>
                <a:latin typeface="TitilliumText25L"/>
              </a:rPr>
              <a:t>negatywnie oceniony </a:t>
            </a:r>
            <a:r>
              <a:rPr lang="pl-PL" dirty="0" smtClean="0">
                <a:solidFill>
                  <a:schemeClr val="tx2">
                    <a:lumMod val="75000"/>
                  </a:schemeClr>
                </a:solidFill>
                <a:latin typeface="TitilliumText25L"/>
              </a:rPr>
              <a:t>w rozumieniu art. 53 ust. 2</a:t>
            </a:r>
            <a:r>
              <a:rPr lang="pl-PL" dirty="0" smtClean="0">
                <a:solidFill>
                  <a:schemeClr val="tx2">
                    <a:lumMod val="75000"/>
                  </a:schemeClr>
                </a:solidFill>
                <a:latin typeface="TitilliumText25L"/>
                <a:ea typeface="Batang" pitchFamily="18" charset="-127"/>
              </a:rPr>
              <a:t> ustawy </a:t>
            </a:r>
            <a:br>
              <a:rPr lang="pl-PL" dirty="0" smtClean="0">
                <a:solidFill>
                  <a:schemeClr val="tx2">
                    <a:lumMod val="75000"/>
                  </a:schemeClr>
                </a:solidFill>
                <a:latin typeface="TitilliumText25L"/>
                <a:ea typeface="Batang" pitchFamily="18" charset="-127"/>
              </a:rPr>
            </a:br>
            <a:r>
              <a:rPr lang="pl-PL" dirty="0" smtClean="0">
                <a:solidFill>
                  <a:schemeClr val="tx2">
                    <a:lumMod val="75000"/>
                  </a:schemeClr>
                </a:solidFill>
                <a:latin typeface="TitilliumText25L"/>
                <a:ea typeface="Batang" pitchFamily="18" charset="-127"/>
              </a:rPr>
              <a:t>z dnia 11 lipca 2014 r. o zasadach realizacji programów w zakresie polityki spójności finansowanych w perspektywie finansowej  2014-2020</a:t>
            </a:r>
            <a:r>
              <a:rPr lang="pl-PL" dirty="0" smtClean="0">
                <a:solidFill>
                  <a:schemeClr val="tx2">
                    <a:lumMod val="75000"/>
                  </a:schemeClr>
                </a:solidFill>
                <a:latin typeface="TitilliumText25L"/>
              </a:rPr>
              <a:t>.</a:t>
            </a:r>
          </a:p>
          <a:p>
            <a:pPr algn="just"/>
            <a:endParaRPr lang="pl-PL"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Po zakończeniu każdej z części oceny, IZ RPO WZ oraz IP ZIT zamieszcza na swojej stronie internetowej listę projektów zakwalifikowanych do kolejnej części. </a:t>
            </a:r>
          </a:p>
          <a:p>
            <a:pPr algn="just"/>
            <a:endParaRPr lang="pl-PL"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Po  rozstrzygnięciu  konkursu  IZ  RPO  WZ oraz IP ZIT zamieszcza  na  swojej stronie internetowej </a:t>
            </a:r>
            <a:r>
              <a:rPr lang="pl-PL" b="1" dirty="0" smtClean="0">
                <a:solidFill>
                  <a:schemeClr val="tx2">
                    <a:lumMod val="75000"/>
                  </a:schemeClr>
                </a:solidFill>
                <a:latin typeface="TitilliumText25L"/>
              </a:rPr>
              <a:t>listę projektów, które uzyskały wymaganą liczbę punktów, z wyróżnieniem projektów wybranych do dofinansowania</a:t>
            </a:r>
            <a:r>
              <a:rPr lang="pl-PL" dirty="0" smtClean="0">
                <a:solidFill>
                  <a:schemeClr val="tx2">
                    <a:lumMod val="75000"/>
                  </a:schemeClr>
                </a:solidFill>
                <a:latin typeface="TitilliumText25L"/>
              </a:rPr>
              <a:t>.</a:t>
            </a: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65482" y="768877"/>
            <a:ext cx="4949534" cy="461665"/>
          </a:xfrm>
          <a:prstGeom prst="rect">
            <a:avLst/>
          </a:prstGeom>
        </p:spPr>
        <p:txBody>
          <a:bodyPr wrap="square">
            <a:spAutoFit/>
          </a:bodyPr>
          <a:lstStyle/>
          <a:p>
            <a:r>
              <a:rPr lang="pl-PL" sz="2400" b="1" dirty="0" smtClean="0">
                <a:solidFill>
                  <a:schemeClr val="tx2">
                    <a:lumMod val="75000"/>
                  </a:schemeClr>
                </a:solidFill>
                <a:latin typeface="TitilliumText25L"/>
              </a:rPr>
              <a:t>Środki odwoławcze</a:t>
            </a:r>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451333" y="1615984"/>
            <a:ext cx="8321281" cy="5078313"/>
          </a:xfrm>
          <a:prstGeom prst="rect">
            <a:avLst/>
          </a:prstGeom>
          <a:noFill/>
        </p:spPr>
        <p:txBody>
          <a:bodyPr wrap="square" rtlCol="0">
            <a:spAutoFit/>
          </a:bodyPr>
          <a:lstStyle/>
          <a:p>
            <a:pPr algn="just">
              <a:buFont typeface="Wingdings" pitchFamily="2" charset="2"/>
              <a:buChar char="Ø"/>
            </a:pPr>
            <a:r>
              <a:rPr lang="pl-PL" dirty="0" smtClean="0">
                <a:solidFill>
                  <a:schemeClr val="tx2">
                    <a:lumMod val="75000"/>
                  </a:schemeClr>
                </a:solidFill>
                <a:latin typeface="TitilliumText25L"/>
              </a:rPr>
              <a:t> Wnioskodawcy, w przypadku negatywnej oceny jego projektu wybieranego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w trybie konkursowym, przysługuje </a:t>
            </a:r>
            <a:r>
              <a:rPr lang="pl-PL" u="sng" dirty="0" smtClean="0">
                <a:solidFill>
                  <a:schemeClr val="tx2">
                    <a:lumMod val="75000"/>
                  </a:schemeClr>
                </a:solidFill>
                <a:latin typeface="TitilliumText25L"/>
              </a:rPr>
              <a:t>prawo wniesienia protestu</a:t>
            </a:r>
            <a:r>
              <a:rPr lang="pl-PL" dirty="0" smtClean="0">
                <a:solidFill>
                  <a:schemeClr val="tx2">
                    <a:lumMod val="75000"/>
                  </a:schemeClr>
                </a:solidFill>
                <a:latin typeface="TitilliumText25L"/>
              </a:rPr>
              <a:t> w celu   ponownego sprawdzenia złożonego wniosku w zakresie spełniania kryteriów wyboru projektów.</a:t>
            </a:r>
          </a:p>
          <a:p>
            <a:pPr algn="just"/>
            <a:endParaRPr lang="pl-PL"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Negatywną oceną w rozumieniu art. 53 ust. 2 ustawy jest ocena w zakresie spełniania przez projekt kryteriów wyboru projektów, w ramach której:</a:t>
            </a:r>
          </a:p>
          <a:p>
            <a:pPr marL="342900" indent="-342900" algn="just">
              <a:buFont typeface="+mj-lt"/>
              <a:buAutoNum type="alphaLcParenR"/>
            </a:pPr>
            <a:r>
              <a:rPr lang="pl-PL" dirty="0" smtClean="0">
                <a:solidFill>
                  <a:schemeClr val="tx2">
                    <a:lumMod val="75000"/>
                  </a:schemeClr>
                </a:solidFill>
                <a:latin typeface="TitilliumText25L"/>
              </a:rPr>
              <a:t>projekt nie uzyskał wymaganej liczby punktów lub nie spełnił kryteriów wyboru projektów, na skutek czego nie może być wybrany do dofinansowania  albo  skierowany do  kolejnej części oceny,</a:t>
            </a:r>
          </a:p>
          <a:p>
            <a:pPr marL="342900" indent="-342900" algn="just">
              <a:buFont typeface="+mj-lt"/>
              <a:buAutoNum type="alphaLcParenR"/>
            </a:pPr>
            <a:r>
              <a:rPr lang="pl-PL" dirty="0" smtClean="0">
                <a:solidFill>
                  <a:schemeClr val="tx2">
                    <a:lumMod val="75000"/>
                  </a:schemeClr>
                </a:solidFill>
                <a:latin typeface="TitilliumText25L"/>
              </a:rPr>
              <a:t>projekt uzyskał wymaganą liczbę punktów lub spełnił kryteria wyboru projektów, jednak kwota przeznaczona na dofinansowanie projektów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w konkursie nie wystarcza na wybranie go do dofinansowania.</a:t>
            </a:r>
          </a:p>
          <a:p>
            <a:pPr algn="just"/>
            <a:endParaRPr lang="pl-PL" dirty="0" smtClean="0">
              <a:solidFill>
                <a:schemeClr val="tx2">
                  <a:lumMod val="75000"/>
                </a:schemeClr>
              </a:solidFill>
              <a:latin typeface="TitilliumText25L"/>
            </a:endParaRPr>
          </a:p>
          <a:p>
            <a:pPr algn="just">
              <a:buFont typeface="Wingdings" pitchFamily="2" charset="2"/>
              <a:buChar char="Ø"/>
            </a:pPr>
            <a:r>
              <a:rPr lang="pl-PL" dirty="0" smtClean="0">
                <a:solidFill>
                  <a:schemeClr val="tx2">
                    <a:lumMod val="75000"/>
                  </a:schemeClr>
                </a:solidFill>
                <a:latin typeface="TitilliumText25L"/>
              </a:rPr>
              <a:t> Wnioskodawca może wnieść protest </a:t>
            </a:r>
            <a:r>
              <a:rPr lang="pl-PL" u="sng" dirty="0" smtClean="0">
                <a:solidFill>
                  <a:schemeClr val="tx2">
                    <a:lumMod val="75000"/>
                  </a:schemeClr>
                </a:solidFill>
                <a:latin typeface="TitilliumText25L"/>
              </a:rPr>
              <a:t>w terminie 14 dni </a:t>
            </a:r>
            <a:r>
              <a:rPr lang="pl-PL" dirty="0" smtClean="0">
                <a:solidFill>
                  <a:schemeClr val="tx2">
                    <a:lumMod val="75000"/>
                  </a:schemeClr>
                </a:solidFill>
                <a:latin typeface="TitilliumText25L"/>
              </a:rPr>
              <a:t>od dnia doręczenia pisemnej informacji o  zakończeniu  oceny  jego  projektu  i  jej  wyniku.  Protest  jest  wnoszony  bezpośrednio do  komórki  IZ  RPO  WZ  rozpatrującej  protesty, którą jest Wydział Zarządzania Strategicznego.</a:t>
            </a:r>
          </a:p>
        </p:txBody>
      </p:sp>
      <p:pic>
        <p:nvPicPr>
          <p:cNvPr id="20" name="Obraz 8"/>
          <p:cNvPicPr>
            <a:picLocks noChangeAspect="1"/>
          </p:cNvPicPr>
          <p:nvPr/>
        </p:nvPicPr>
        <p:blipFill>
          <a:blip r:embed="rId7" cstate="print"/>
          <a:srcRect/>
          <a:stretch>
            <a:fillRect/>
          </a:stretch>
        </p:blipFill>
        <p:spPr bwMode="auto">
          <a:xfrm>
            <a:off x="6965564" y="171540"/>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73898" y="748961"/>
            <a:ext cx="3959504" cy="461665"/>
          </a:xfrm>
          <a:prstGeom prst="rect">
            <a:avLst/>
          </a:prstGeom>
        </p:spPr>
        <p:txBody>
          <a:bodyPr wrap="square">
            <a:spAutoFit/>
          </a:bodyPr>
          <a:lstStyle/>
          <a:p>
            <a:r>
              <a:rPr lang="pl-PL" sz="2400" b="1" dirty="0" smtClean="0">
                <a:solidFill>
                  <a:schemeClr val="tx2">
                    <a:lumMod val="75000"/>
                  </a:schemeClr>
                </a:solidFill>
                <a:latin typeface="TitilliumText25L"/>
              </a:rPr>
              <a:t>Środki odwoławcze</a:t>
            </a:r>
            <a:endParaRPr lang="pl-PL" sz="2400" dirty="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438159" y="2122856"/>
            <a:ext cx="8429616" cy="3477875"/>
          </a:xfrm>
          <a:prstGeom prst="rect">
            <a:avLst/>
          </a:prstGeom>
          <a:noFill/>
        </p:spPr>
        <p:txBody>
          <a:bodyPr wrap="square" rtlCol="0">
            <a:spAutoFit/>
          </a:bodyPr>
          <a:lstStyle/>
          <a:p>
            <a:pPr algn="just">
              <a:buFont typeface="Wingdings" pitchFamily="2" charset="2"/>
              <a:buChar char="Ø"/>
            </a:pPr>
            <a:r>
              <a:rPr lang="pl-PL" sz="2000" dirty="0" smtClean="0">
                <a:solidFill>
                  <a:schemeClr val="tx2">
                    <a:lumMod val="75000"/>
                  </a:schemeClr>
                </a:solidFill>
                <a:latin typeface="TitilliumText25L"/>
              </a:rPr>
              <a:t> Protest  pozostawia  się  bez  rozpatrzenia,  jeżeli  mimo  prawidłowego  pouczenia,  został wniesiony:</a:t>
            </a:r>
          </a:p>
          <a:p>
            <a:pPr marL="457200" indent="-457200" algn="just">
              <a:buFont typeface="+mj-lt"/>
              <a:buAutoNum type="alphaLcParenR"/>
            </a:pPr>
            <a:r>
              <a:rPr lang="pl-PL" sz="2000" u="sng" dirty="0" smtClean="0">
                <a:solidFill>
                  <a:schemeClr val="tx2">
                    <a:lumMod val="75000"/>
                  </a:schemeClr>
                </a:solidFill>
                <a:latin typeface="TitilliumText25L"/>
              </a:rPr>
              <a:t>po terminie</a:t>
            </a:r>
            <a:r>
              <a:rPr lang="pl-PL" sz="2000" dirty="0" smtClean="0">
                <a:solidFill>
                  <a:schemeClr val="tx2">
                    <a:lumMod val="75000"/>
                  </a:schemeClr>
                </a:solidFill>
                <a:latin typeface="TitilliumText25L"/>
              </a:rPr>
              <a:t>,</a:t>
            </a:r>
          </a:p>
          <a:p>
            <a:pPr marL="457200" indent="-457200" algn="just">
              <a:buFont typeface="+mj-lt"/>
              <a:buAutoNum type="alphaLcParenR"/>
            </a:pPr>
            <a:r>
              <a:rPr lang="pl-PL" sz="2000" u="sng" dirty="0" smtClean="0">
                <a:solidFill>
                  <a:schemeClr val="tx2">
                    <a:lumMod val="75000"/>
                  </a:schemeClr>
                </a:solidFill>
                <a:latin typeface="TitilliumText25L"/>
              </a:rPr>
              <a:t>przez podmiot wykluczony</a:t>
            </a:r>
            <a:r>
              <a:rPr lang="pl-PL" sz="2000" dirty="0" smtClean="0">
                <a:solidFill>
                  <a:schemeClr val="tx2">
                    <a:lumMod val="75000"/>
                  </a:schemeClr>
                </a:solidFill>
                <a:latin typeface="TitilliumText25L"/>
              </a:rPr>
              <a:t> z możliwości otrzymania dofinansowania,</a:t>
            </a:r>
          </a:p>
          <a:p>
            <a:pPr marL="457200" indent="-457200" algn="just">
              <a:buFont typeface="+mj-lt"/>
              <a:buAutoNum type="alphaLcParenR"/>
            </a:pPr>
            <a:r>
              <a:rPr lang="pl-PL" sz="2000" u="sng" dirty="0" smtClean="0">
                <a:solidFill>
                  <a:schemeClr val="tx2">
                    <a:lumMod val="75000"/>
                  </a:schemeClr>
                </a:solidFill>
                <a:latin typeface="TitilliumText25L"/>
              </a:rPr>
              <a:t>bez wskazania kryteriów</a:t>
            </a:r>
            <a:r>
              <a:rPr lang="pl-PL" sz="2000" dirty="0" smtClean="0">
                <a:solidFill>
                  <a:schemeClr val="tx2">
                    <a:lumMod val="75000"/>
                  </a:schemeClr>
                </a:solidFill>
                <a:latin typeface="TitilliumText25L"/>
              </a:rPr>
              <a:t> wyboru projektów, z których oceną wnioskodawca się nie zgadza wraz z uzasadnieniem.</a:t>
            </a:r>
          </a:p>
          <a:p>
            <a:pPr algn="just"/>
            <a:endParaRPr lang="pl-PL" sz="2000" dirty="0" smtClean="0">
              <a:solidFill>
                <a:schemeClr val="tx2">
                  <a:lumMod val="75000"/>
                </a:schemeClr>
              </a:solidFill>
              <a:latin typeface="TitilliumText25L"/>
            </a:endParaRPr>
          </a:p>
          <a:p>
            <a:pPr algn="just">
              <a:buFont typeface="Wingdings" pitchFamily="2" charset="2"/>
              <a:buChar char="Ø"/>
            </a:pPr>
            <a:r>
              <a:rPr lang="pl-PL" sz="2000" dirty="0" smtClean="0">
                <a:solidFill>
                  <a:schemeClr val="tx2">
                    <a:lumMod val="75000"/>
                  </a:schemeClr>
                </a:solidFill>
                <a:latin typeface="TitilliumText25L"/>
              </a:rPr>
              <a:t> Protest pozostawia się bez rozpatrzenia również w przypadku, gdy na jakimkolwiek etapie postępowania w zakresie procedury odwoławczej </a:t>
            </a:r>
            <a:r>
              <a:rPr lang="pl-PL" sz="2000" u="sng" dirty="0" smtClean="0">
                <a:solidFill>
                  <a:schemeClr val="tx2">
                    <a:lumMod val="75000"/>
                  </a:schemeClr>
                </a:solidFill>
                <a:latin typeface="TitilliumText25L"/>
              </a:rPr>
              <a:t>wyczerpana zostanie kwota przeznaczona na dofinansowanie</a:t>
            </a:r>
            <a:r>
              <a:rPr lang="pl-PL" sz="2000" dirty="0" smtClean="0">
                <a:solidFill>
                  <a:schemeClr val="tx2">
                    <a:lumMod val="75000"/>
                  </a:schemeClr>
                </a:solidFill>
                <a:latin typeface="TitilliumText25L"/>
              </a:rPr>
              <a:t> projektów w ramach działania.</a:t>
            </a:r>
            <a:endParaRPr lang="pl-PL" dirty="0" smtClean="0">
              <a:solidFill>
                <a:schemeClr val="tx2">
                  <a:lumMod val="75000"/>
                </a:schemeClr>
              </a:solidFill>
              <a:latin typeface="TitilliumText25L"/>
            </a:endParaRP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73897" y="529595"/>
            <a:ext cx="4564533" cy="830997"/>
          </a:xfrm>
          <a:prstGeom prst="rect">
            <a:avLst/>
          </a:prstGeom>
        </p:spPr>
        <p:txBody>
          <a:bodyPr wrap="square">
            <a:spAutoFit/>
          </a:bodyPr>
          <a:lstStyle/>
          <a:p>
            <a:r>
              <a:rPr lang="pl-PL" sz="2400" b="1" dirty="0" smtClean="0">
                <a:solidFill>
                  <a:schemeClr val="tx2">
                    <a:lumMod val="75000"/>
                  </a:schemeClr>
                </a:solidFill>
                <a:latin typeface="TitilliumText25L"/>
              </a:rPr>
              <a:t>Podpisanie umowy </a:t>
            </a:r>
            <a:br>
              <a:rPr lang="pl-PL" sz="2400" b="1" dirty="0" smtClean="0">
                <a:solidFill>
                  <a:schemeClr val="tx2">
                    <a:lumMod val="75000"/>
                  </a:schemeClr>
                </a:solidFill>
                <a:latin typeface="TitilliumText25L"/>
              </a:rPr>
            </a:br>
            <a:r>
              <a:rPr lang="pl-PL" sz="2400" b="1" dirty="0" smtClean="0">
                <a:solidFill>
                  <a:schemeClr val="tx2">
                    <a:lumMod val="75000"/>
                  </a:schemeClr>
                </a:solidFill>
                <a:latin typeface="TitilliumText25L"/>
              </a:rPr>
              <a:t>o dofinansowanie</a:t>
            </a:r>
            <a:endParaRPr lang="pl-PL" sz="2400" dirty="0">
              <a:solidFill>
                <a:schemeClr val="tx2">
                  <a:lumMod val="75000"/>
                </a:schemeClr>
              </a:solidFil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603734" y="2047875"/>
            <a:ext cx="8311666" cy="3785652"/>
          </a:xfrm>
          <a:prstGeom prst="rect">
            <a:avLst/>
          </a:prstGeom>
          <a:noFill/>
        </p:spPr>
        <p:txBody>
          <a:bodyPr wrap="square" rtlCol="0">
            <a:spAutoFit/>
          </a:bodyPr>
          <a:lstStyle/>
          <a:p>
            <a:pPr algn="just">
              <a:buFont typeface="Wingdings" pitchFamily="2" charset="2"/>
              <a:buChar char="Ø"/>
            </a:pPr>
            <a:r>
              <a:rPr lang="pl-PL" sz="2000" dirty="0" smtClean="0">
                <a:solidFill>
                  <a:schemeClr val="tx2">
                    <a:lumMod val="75000"/>
                  </a:schemeClr>
                </a:solidFill>
                <a:latin typeface="TitilliumText25L"/>
              </a:rPr>
              <a:t> IZ  RPO WZ zastrzega sobie prawo do wezwania wnioskodawcy do  złożenia </a:t>
            </a:r>
            <a:r>
              <a:rPr lang="pl-PL" sz="2000" u="sng" dirty="0" smtClean="0">
                <a:solidFill>
                  <a:schemeClr val="tx2">
                    <a:lumMod val="75000"/>
                  </a:schemeClr>
                </a:solidFill>
                <a:latin typeface="TitilliumText25L"/>
              </a:rPr>
              <a:t>dokumentów potwierdzających oświadczenia </a:t>
            </a:r>
            <a:r>
              <a:rPr lang="pl-PL" sz="2000" dirty="0" smtClean="0">
                <a:solidFill>
                  <a:schemeClr val="tx2">
                    <a:lumMod val="75000"/>
                  </a:schemeClr>
                </a:solidFill>
                <a:latin typeface="TitilliumText25L"/>
              </a:rPr>
              <a:t>złożone na etapie oceny wniosku o dofinansowanie. </a:t>
            </a:r>
          </a:p>
          <a:p>
            <a:pPr algn="just"/>
            <a:endParaRPr lang="pl-PL" sz="2000" dirty="0" smtClean="0">
              <a:solidFill>
                <a:schemeClr val="tx2">
                  <a:lumMod val="75000"/>
                </a:schemeClr>
              </a:solidFill>
              <a:latin typeface="TitilliumText25L"/>
            </a:endParaRPr>
          </a:p>
          <a:p>
            <a:pPr algn="just">
              <a:buFont typeface="Wingdings" pitchFamily="2" charset="2"/>
              <a:buChar char="Ø"/>
            </a:pPr>
            <a:r>
              <a:rPr lang="pl-PL" sz="2000" dirty="0" smtClean="0">
                <a:solidFill>
                  <a:schemeClr val="tx2">
                    <a:lumMod val="75000"/>
                  </a:schemeClr>
                </a:solidFill>
                <a:latin typeface="TitilliumText25L"/>
              </a:rPr>
              <a:t> Przed zawarciem umowy o dofinansowanie, IZ RPO WZ może zobowiązać wnioskodawcę do przedłożenia </a:t>
            </a:r>
            <a:r>
              <a:rPr lang="pl-PL" sz="2000" u="sng" dirty="0" smtClean="0">
                <a:solidFill>
                  <a:schemeClr val="tx2">
                    <a:lumMod val="75000"/>
                  </a:schemeClr>
                </a:solidFill>
                <a:latin typeface="TitilliumText25L"/>
              </a:rPr>
              <a:t>innych dokumentów</a:t>
            </a:r>
            <a:r>
              <a:rPr lang="pl-PL" sz="2000" dirty="0" smtClean="0">
                <a:solidFill>
                  <a:schemeClr val="tx2">
                    <a:lumMod val="75000"/>
                  </a:schemeClr>
                </a:solidFill>
                <a:latin typeface="TitilliumText25L"/>
              </a:rPr>
              <a:t>, w celu weryfikacji czy projekt spełnia nadal wszystkie kryteria wyboru projektu w dniu podpisania umowy o dofinansowanie.</a:t>
            </a:r>
          </a:p>
          <a:p>
            <a:pPr algn="just"/>
            <a:endParaRPr lang="pl-PL" sz="2000" dirty="0" smtClean="0">
              <a:solidFill>
                <a:schemeClr val="tx2">
                  <a:lumMod val="75000"/>
                </a:schemeClr>
              </a:solidFill>
              <a:latin typeface="TitilliumText25L"/>
            </a:endParaRPr>
          </a:p>
          <a:p>
            <a:pPr algn="just">
              <a:buFont typeface="Wingdings" pitchFamily="2" charset="2"/>
              <a:buChar char="Ø"/>
            </a:pPr>
            <a:r>
              <a:rPr lang="pl-PL" sz="2000" dirty="0" smtClean="0">
                <a:solidFill>
                  <a:schemeClr val="tx2">
                    <a:lumMod val="75000"/>
                  </a:schemeClr>
                </a:solidFill>
                <a:latin typeface="TitilliumText25L"/>
              </a:rPr>
              <a:t> Przed  podpisaniem umowy, wnioskodawca zostanie wezwany do złożenia, w wyznaczonym terminie, niezbędnych do jej sporządzenia dokumentów (min. zaświadczeń o niezaleganiu US, ZUS). </a:t>
            </a: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673898" y="812583"/>
            <a:ext cx="5000368" cy="461665"/>
          </a:xfrm>
          <a:prstGeom prst="rect">
            <a:avLst/>
          </a:prstGeom>
        </p:spPr>
        <p:txBody>
          <a:bodyPr wrap="square">
            <a:spAutoFit/>
          </a:bodyPr>
          <a:lstStyle/>
          <a:p>
            <a:r>
              <a:rPr lang="pl-PL" sz="2400" b="1" dirty="0" smtClean="0">
                <a:solidFill>
                  <a:schemeClr val="tx2">
                    <a:lumMod val="75000"/>
                  </a:schemeClr>
                </a:solidFill>
                <a:latin typeface="TitilliumText25L"/>
              </a:rPr>
              <a:t>Odmowa podpisania umowy</a:t>
            </a:r>
            <a:endParaRPr lang="pl-PL" sz="2400" dirty="0">
              <a:solidFill>
                <a:schemeClr val="tx2">
                  <a:lumMod val="75000"/>
                </a:schemeClr>
              </a:solidFil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590551" y="2000250"/>
            <a:ext cx="8115299" cy="4093428"/>
          </a:xfrm>
          <a:prstGeom prst="rect">
            <a:avLst/>
          </a:prstGeom>
          <a:noFill/>
        </p:spPr>
        <p:txBody>
          <a:bodyPr wrap="square" rtlCol="0">
            <a:spAutoFit/>
          </a:bodyPr>
          <a:lstStyle/>
          <a:p>
            <a:pPr algn="just"/>
            <a:r>
              <a:rPr lang="pl-PL" sz="2000" u="sng" dirty="0" smtClean="0">
                <a:solidFill>
                  <a:schemeClr val="tx2">
                    <a:lumMod val="75000"/>
                  </a:schemeClr>
                </a:solidFill>
                <a:latin typeface="TitilliumText25L"/>
              </a:rPr>
              <a:t>IZ RPO WZ może odmówić podpisania umowy</a:t>
            </a:r>
            <a:r>
              <a:rPr lang="pl-PL" sz="2000" dirty="0" smtClean="0">
                <a:solidFill>
                  <a:schemeClr val="tx2">
                    <a:lumMod val="75000"/>
                  </a:schemeClr>
                </a:solidFill>
                <a:latin typeface="TitilliumText25L"/>
              </a:rPr>
              <a:t>, w przypadku gdy wnioskodawca:</a:t>
            </a:r>
          </a:p>
          <a:p>
            <a:pPr marL="457200" indent="-457200" algn="just">
              <a:buFont typeface="+mj-lt"/>
              <a:buAutoNum type="alphaLcParenR"/>
            </a:pPr>
            <a:r>
              <a:rPr lang="pl-PL" sz="2000" dirty="0" smtClean="0">
                <a:solidFill>
                  <a:schemeClr val="tx2">
                    <a:lumMod val="75000"/>
                  </a:schemeClr>
                </a:solidFill>
                <a:latin typeface="TitilliumText25L"/>
              </a:rPr>
              <a:t>nie dostarcza lub dostarcza dokumenty niezgodne </a:t>
            </a:r>
            <a:br>
              <a:rPr lang="pl-PL" sz="2000" dirty="0" smtClean="0">
                <a:solidFill>
                  <a:schemeClr val="tx2">
                    <a:lumMod val="75000"/>
                  </a:schemeClr>
                </a:solidFill>
                <a:latin typeface="TitilliumText25L"/>
              </a:rPr>
            </a:br>
            <a:r>
              <a:rPr lang="pl-PL" sz="2000" dirty="0" smtClean="0">
                <a:solidFill>
                  <a:schemeClr val="tx2">
                    <a:lumMod val="75000"/>
                  </a:schemeClr>
                </a:solidFill>
                <a:latin typeface="TitilliumText25L"/>
              </a:rPr>
              <a:t>z oświadczeniami złożonymi na etapie aplikowania </a:t>
            </a:r>
            <a:br>
              <a:rPr lang="pl-PL" sz="2000" dirty="0" smtClean="0">
                <a:solidFill>
                  <a:schemeClr val="tx2">
                    <a:lumMod val="75000"/>
                  </a:schemeClr>
                </a:solidFill>
                <a:latin typeface="TitilliumText25L"/>
              </a:rPr>
            </a:br>
            <a:r>
              <a:rPr lang="pl-PL" sz="2000" dirty="0" smtClean="0">
                <a:solidFill>
                  <a:schemeClr val="tx2">
                    <a:lumMod val="75000"/>
                  </a:schemeClr>
                </a:solidFill>
                <a:latin typeface="TitilliumText25L"/>
              </a:rPr>
              <a:t>o dofinansowanie,</a:t>
            </a:r>
          </a:p>
          <a:p>
            <a:pPr marL="457200" indent="-457200" algn="just">
              <a:buFont typeface="+mj-lt"/>
              <a:buAutoNum type="alphaLcParenR"/>
            </a:pPr>
            <a:r>
              <a:rPr lang="pl-PL" sz="2000" dirty="0" smtClean="0">
                <a:solidFill>
                  <a:schemeClr val="tx2">
                    <a:lumMod val="75000"/>
                  </a:schemeClr>
                </a:solidFill>
                <a:latin typeface="TitilliumText25L"/>
              </a:rPr>
              <a:t>przed podpisaniem umowy nie spełnia wszystkich kryteriów wyboru,</a:t>
            </a:r>
          </a:p>
          <a:p>
            <a:pPr marL="457200" indent="-457200" algn="just">
              <a:buFont typeface="+mj-lt"/>
              <a:buAutoNum type="alphaLcParenR"/>
            </a:pPr>
            <a:r>
              <a:rPr lang="pl-PL" sz="2000" dirty="0" smtClean="0">
                <a:solidFill>
                  <a:schemeClr val="tx2">
                    <a:lumMod val="75000"/>
                  </a:schemeClr>
                </a:solidFill>
                <a:latin typeface="TitilliumText25L"/>
              </a:rPr>
              <a:t>nie dostarcza we wskazanym przez IZ RPO WZ terminie lub dostarcza niepoprawne dokumenty niezbędne do sporządzenia umowy.</a:t>
            </a:r>
          </a:p>
          <a:p>
            <a:pPr marL="457200" indent="-457200" algn="just"/>
            <a:r>
              <a:rPr lang="pl-PL" sz="2000" dirty="0" smtClean="0">
                <a:solidFill>
                  <a:schemeClr val="tx2">
                    <a:lumMod val="75000"/>
                  </a:schemeClr>
                </a:solidFill>
                <a:latin typeface="TitilliumText25L"/>
              </a:rPr>
              <a:t>	</a:t>
            </a:r>
          </a:p>
          <a:p>
            <a:pPr marL="457200" indent="-457200" algn="ctr"/>
            <a:r>
              <a:rPr lang="pl-PL" sz="2000" dirty="0" smtClean="0">
                <a:solidFill>
                  <a:schemeClr val="tx2">
                    <a:lumMod val="75000"/>
                  </a:schemeClr>
                </a:solidFill>
                <a:latin typeface="TitilliumText25L"/>
              </a:rPr>
              <a:t>		</a:t>
            </a:r>
            <a:r>
              <a:rPr lang="pl-PL" sz="2000" u="sng" dirty="0" smtClean="0">
                <a:solidFill>
                  <a:schemeClr val="tx2">
                    <a:lumMod val="75000"/>
                  </a:schemeClr>
                </a:solidFill>
                <a:latin typeface="TitilliumText25L"/>
              </a:rPr>
              <a:t>Umowa o dofinansowanie może być podpisana osobiście </a:t>
            </a:r>
            <a:r>
              <a:rPr lang="pl-PL" sz="2000" dirty="0" smtClean="0">
                <a:solidFill>
                  <a:schemeClr val="tx2">
                    <a:lumMod val="75000"/>
                  </a:schemeClr>
                </a:solidFill>
                <a:latin typeface="TitilliumText25L"/>
              </a:rPr>
              <a:t/>
            </a:r>
            <a:br>
              <a:rPr lang="pl-PL" sz="2000" dirty="0" smtClean="0">
                <a:solidFill>
                  <a:schemeClr val="tx2">
                    <a:lumMod val="75000"/>
                  </a:schemeClr>
                </a:solidFill>
                <a:latin typeface="TitilliumText25L"/>
              </a:rPr>
            </a:br>
            <a:r>
              <a:rPr lang="pl-PL" sz="2000" u="sng" dirty="0" smtClean="0">
                <a:solidFill>
                  <a:schemeClr val="tx2">
                    <a:lumMod val="75000"/>
                  </a:schemeClr>
                </a:solidFill>
                <a:latin typeface="TitilliumText25L"/>
              </a:rPr>
              <a:t>lub w trybie korespondencyjnym.</a:t>
            </a: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828801" y="547663"/>
            <a:ext cx="5332575" cy="1200329"/>
          </a:xfrm>
          <a:prstGeom prst="rect">
            <a:avLst/>
          </a:prstGeom>
        </p:spPr>
        <p:txBody>
          <a:bodyPr wrap="square">
            <a:spAutoFit/>
          </a:bodyPr>
          <a:lstStyle/>
          <a:p>
            <a:r>
              <a:rPr lang="pl-PL" sz="2400" b="1" dirty="0" smtClean="0">
                <a:solidFill>
                  <a:schemeClr val="tx2">
                    <a:lumMod val="75000"/>
                  </a:schemeClr>
                </a:solidFill>
                <a:latin typeface="TitilliumText25L"/>
              </a:rPr>
              <a:t>Zabezpieczenie prawidłowej realizacji umowy o dofinansowanie</a:t>
            </a:r>
          </a:p>
          <a:p>
            <a:r>
              <a:rPr lang="pl-PL" sz="2400" b="1" dirty="0" smtClean="0">
                <a:solidFill>
                  <a:schemeClr val="tx2">
                    <a:lumMod val="75000"/>
                  </a:schemeClr>
                </a:solidFill>
                <a:latin typeface="TitilliumText25L"/>
              </a:rPr>
              <a:t>- weksel</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412091" y="2038350"/>
            <a:ext cx="8497813" cy="4185761"/>
          </a:xfrm>
          <a:prstGeom prst="rect">
            <a:avLst/>
          </a:prstGeom>
          <a:noFill/>
        </p:spPr>
        <p:txBody>
          <a:bodyPr wrap="square" rtlCol="0">
            <a:spAutoFit/>
          </a:bodyPr>
          <a:lstStyle/>
          <a:p>
            <a:pPr algn="just">
              <a:buFont typeface="Wingdings" pitchFamily="2" charset="2"/>
              <a:buChar char="Ø"/>
            </a:pPr>
            <a:r>
              <a:rPr lang="pl-PL" sz="1900" dirty="0" smtClean="0">
                <a:solidFill>
                  <a:schemeClr val="tx2">
                    <a:lumMod val="75000"/>
                  </a:schemeClr>
                </a:solidFill>
                <a:latin typeface="TitilliumText25L"/>
              </a:rPr>
              <a:t> Beneficjent wnosi do Instytucji Zarządzającej RPO WZ poprawnie ustanowione zabezpieczenie prawidłowej realizacji umowy (</a:t>
            </a:r>
            <a:r>
              <a:rPr lang="pl-PL" sz="1900" i="1" dirty="0" smtClean="0">
                <a:solidFill>
                  <a:schemeClr val="tx2">
                    <a:lumMod val="75000"/>
                  </a:schemeClr>
                </a:solidFill>
                <a:latin typeface="TitilliumText25L"/>
              </a:rPr>
              <a:t>weksel własny in blanco</a:t>
            </a:r>
            <a:r>
              <a:rPr lang="pl-PL" sz="1900" dirty="0" smtClean="0">
                <a:solidFill>
                  <a:schemeClr val="tx2">
                    <a:lumMod val="75000"/>
                  </a:schemeClr>
                </a:solidFill>
                <a:latin typeface="TitilliumText25L"/>
              </a:rPr>
              <a:t> – do kwoty 10 mln zł) nie później niż w dniu złożenia pierwszego wniosku o płatność, na kwotę nie mniejszą niż wysokość łącznej kwoty dofinansowania, bez względu na to czy zamierza ubiegać się o zaliczkę.</a:t>
            </a:r>
          </a:p>
          <a:p>
            <a:pPr algn="just">
              <a:buFont typeface="Wingdings" pitchFamily="2" charset="2"/>
              <a:buChar char="Ø"/>
            </a:pPr>
            <a:endParaRPr lang="pl-PL" sz="1900" dirty="0" smtClean="0">
              <a:solidFill>
                <a:schemeClr val="tx2">
                  <a:lumMod val="75000"/>
                </a:schemeClr>
              </a:solidFill>
              <a:latin typeface="TitilliumText25L"/>
            </a:endParaRPr>
          </a:p>
          <a:p>
            <a:pPr algn="just">
              <a:buFont typeface="Wingdings" pitchFamily="2" charset="2"/>
              <a:buChar char="Ø"/>
            </a:pPr>
            <a:r>
              <a:rPr lang="pl-PL" sz="1900" dirty="0" smtClean="0">
                <a:solidFill>
                  <a:schemeClr val="tx2">
                    <a:lumMod val="75000"/>
                  </a:schemeClr>
                </a:solidFill>
                <a:latin typeface="TitilliumText25L"/>
              </a:rPr>
              <a:t> IZ RPO WZ może rozwiązać umowę o dofinansowanie projektu bez  wypowiedzenia, jeżeli beneficjent </a:t>
            </a:r>
            <a:r>
              <a:rPr lang="pl-PL" sz="1900" u="sng" dirty="0" smtClean="0">
                <a:solidFill>
                  <a:schemeClr val="tx2">
                    <a:lumMod val="75000"/>
                  </a:schemeClr>
                </a:solidFill>
                <a:latin typeface="TitilliumText25L"/>
              </a:rPr>
              <a:t>nie wniesie</a:t>
            </a:r>
            <a:r>
              <a:rPr lang="pl-PL" sz="1900" dirty="0" smtClean="0">
                <a:solidFill>
                  <a:schemeClr val="tx2">
                    <a:lumMod val="75000"/>
                  </a:schemeClr>
                </a:solidFill>
                <a:latin typeface="TitilliumText25L"/>
              </a:rPr>
              <a:t> poprawnie ustanowionego zabezpieczenia w formie i terminie określonym w umowie o dofinansowanie.</a:t>
            </a:r>
          </a:p>
          <a:p>
            <a:pPr algn="just">
              <a:buFont typeface="Wingdings" pitchFamily="2" charset="2"/>
              <a:buChar char="Ø"/>
            </a:pPr>
            <a:endParaRPr lang="pl-PL" sz="1900" dirty="0" smtClean="0">
              <a:solidFill>
                <a:schemeClr val="tx2">
                  <a:lumMod val="75000"/>
                </a:schemeClr>
              </a:solidFill>
              <a:latin typeface="TitilliumText25L"/>
            </a:endParaRPr>
          </a:p>
          <a:p>
            <a:pPr algn="just">
              <a:buFont typeface="Wingdings" pitchFamily="2" charset="2"/>
              <a:buChar char="Ø"/>
            </a:pPr>
            <a:r>
              <a:rPr lang="pl-PL" sz="1900" dirty="0" smtClean="0">
                <a:solidFill>
                  <a:schemeClr val="tx2">
                    <a:lumMod val="75000"/>
                  </a:schemeClr>
                </a:solidFill>
                <a:latin typeface="TitilliumText25L"/>
              </a:rPr>
              <a:t> Zabezpieczenie  ustanawiane jest  przez beneficjenta na okres od dnia jego  złożenia do czasu wypełnienia  wszelkich  obowiązków  określonych  </a:t>
            </a:r>
            <a:br>
              <a:rPr lang="pl-PL" sz="1900" dirty="0" smtClean="0">
                <a:solidFill>
                  <a:schemeClr val="tx2">
                    <a:lumMod val="75000"/>
                  </a:schemeClr>
                </a:solidFill>
                <a:latin typeface="TitilliumText25L"/>
              </a:rPr>
            </a:br>
            <a:r>
              <a:rPr lang="pl-PL" sz="1900" dirty="0" smtClean="0">
                <a:solidFill>
                  <a:schemeClr val="tx2">
                    <a:lumMod val="75000"/>
                  </a:schemeClr>
                </a:solidFill>
                <a:latin typeface="TitilliumText25L"/>
              </a:rPr>
              <a:t>w  umowie o dofinansowanie projektu, z wyłączeniem obowiązków </a:t>
            </a:r>
            <a:br>
              <a:rPr lang="pl-PL" sz="1900" dirty="0" smtClean="0">
                <a:solidFill>
                  <a:schemeClr val="tx2">
                    <a:lumMod val="75000"/>
                  </a:schemeClr>
                </a:solidFill>
                <a:latin typeface="TitilliumText25L"/>
              </a:rPr>
            </a:br>
            <a:r>
              <a:rPr lang="pl-PL" sz="1900" dirty="0" smtClean="0">
                <a:solidFill>
                  <a:schemeClr val="tx2">
                    <a:lumMod val="75000"/>
                  </a:schemeClr>
                </a:solidFill>
                <a:latin typeface="TitilliumText25L"/>
              </a:rPr>
              <a:t>w zakresie przechowywania dokumentów.</a:t>
            </a: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470019" y="1619794"/>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828801" y="547663"/>
            <a:ext cx="5332575" cy="830997"/>
          </a:xfrm>
          <a:prstGeom prst="rect">
            <a:avLst/>
          </a:prstGeom>
        </p:spPr>
        <p:txBody>
          <a:bodyPr wrap="square">
            <a:spAutoFit/>
          </a:bodyPr>
          <a:lstStyle/>
          <a:p>
            <a:r>
              <a:rPr lang="pl-PL" sz="2400" b="1" dirty="0" smtClean="0">
                <a:solidFill>
                  <a:schemeClr val="tx2">
                    <a:lumMod val="75000"/>
                  </a:schemeClr>
                </a:solidFill>
                <a:latin typeface="TitilliumText25L"/>
              </a:rPr>
              <a:t>Rozliczenie projektu i wypłata dofinansowania </a:t>
            </a:r>
            <a:endParaRPr lang="pl-PL" sz="2400" dirty="0">
              <a:solidFill>
                <a:schemeClr val="tx2">
                  <a:lumMod val="75000"/>
                </a:schemeClr>
              </a:solidFil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412091" y="2038350"/>
            <a:ext cx="8497813" cy="4185761"/>
          </a:xfrm>
          <a:prstGeom prst="rect">
            <a:avLst/>
          </a:prstGeom>
          <a:noFill/>
        </p:spPr>
        <p:txBody>
          <a:bodyPr wrap="square" rtlCol="0">
            <a:spAutoFit/>
          </a:bodyPr>
          <a:lstStyle/>
          <a:p>
            <a:pPr marL="0" lvl="3" algn="just">
              <a:buFont typeface="Wingdings" pitchFamily="2" charset="2"/>
              <a:buChar char="Ø"/>
            </a:pPr>
            <a:r>
              <a:rPr lang="pl-PL" sz="2000" dirty="0" smtClean="0">
                <a:solidFill>
                  <a:schemeClr val="tx2">
                    <a:lumMod val="75000"/>
                  </a:schemeClr>
                </a:solidFill>
                <a:latin typeface="TitilliumText25L"/>
              </a:rPr>
              <a:t> Beneficjent dokonuje rozliczenia projektu we </a:t>
            </a:r>
            <a:r>
              <a:rPr lang="pl-PL" sz="2000" b="1" dirty="0" smtClean="0">
                <a:solidFill>
                  <a:schemeClr val="tx2">
                    <a:lumMod val="75000"/>
                  </a:schemeClr>
                </a:solidFill>
                <a:latin typeface="TitilliumText25L"/>
              </a:rPr>
              <a:t>wnioskach o płatność </a:t>
            </a:r>
            <a:br>
              <a:rPr lang="pl-PL" sz="2000" b="1" dirty="0" smtClean="0">
                <a:solidFill>
                  <a:schemeClr val="tx2">
                    <a:lumMod val="75000"/>
                  </a:schemeClr>
                </a:solidFill>
                <a:latin typeface="TitilliumText25L"/>
              </a:rPr>
            </a:br>
            <a:r>
              <a:rPr lang="pl-PL" sz="2000" dirty="0" smtClean="0">
                <a:solidFill>
                  <a:schemeClr val="tx2">
                    <a:lumMod val="75000"/>
                  </a:schemeClr>
                </a:solidFill>
                <a:latin typeface="TitilliumText25L"/>
              </a:rPr>
              <a:t>w terminie i na warunkach określonych w umowie o dofinansowanie.</a:t>
            </a:r>
          </a:p>
          <a:p>
            <a:pPr algn="just">
              <a:buFont typeface="Wingdings" pitchFamily="2" charset="2"/>
              <a:buChar char="Ø"/>
            </a:pPr>
            <a:endParaRPr lang="pl-PL" sz="2000" dirty="0" smtClean="0">
              <a:solidFill>
                <a:schemeClr val="tx2">
                  <a:lumMod val="75000"/>
                </a:schemeClr>
              </a:solidFill>
              <a:latin typeface="TitilliumText25L"/>
            </a:endParaRPr>
          </a:p>
          <a:p>
            <a:pPr algn="just">
              <a:buFont typeface="Wingdings" pitchFamily="2" charset="2"/>
              <a:buChar char="Ø"/>
            </a:pPr>
            <a:r>
              <a:rPr lang="pl-PL" sz="2000" dirty="0" smtClean="0">
                <a:solidFill>
                  <a:schemeClr val="tx2">
                    <a:lumMod val="75000"/>
                  </a:schemeClr>
                </a:solidFill>
                <a:latin typeface="TitilliumText25L"/>
              </a:rPr>
              <a:t> Wypłata dofinansowania odbywa się na podstawie wniosku o płatność, złożonego w formie elektronicznej w SL2014. Wniosek o płatność powinien być przygotowany zgodnie z instrukcją do SL2014 udostępnioną przez IZ RPO WZ na stronie internetowej programu.  </a:t>
            </a:r>
          </a:p>
          <a:p>
            <a:pPr algn="just"/>
            <a:endParaRPr lang="pl-PL" sz="2000" dirty="0" smtClean="0">
              <a:solidFill>
                <a:schemeClr val="tx2">
                  <a:lumMod val="75000"/>
                </a:schemeClr>
              </a:solidFill>
              <a:latin typeface="TitilliumText25L"/>
            </a:endParaRPr>
          </a:p>
          <a:p>
            <a:pPr marL="0" lvl="3" algn="just">
              <a:buFont typeface="Wingdings" pitchFamily="2" charset="2"/>
              <a:buChar char="Ø"/>
            </a:pPr>
            <a:r>
              <a:rPr lang="pl-PL" sz="2000" dirty="0" smtClean="0">
                <a:solidFill>
                  <a:schemeClr val="tx2">
                    <a:lumMod val="75000"/>
                  </a:schemeClr>
                </a:solidFill>
                <a:latin typeface="TitilliumText25L"/>
              </a:rPr>
              <a:t> Beneficjent po podpisaniu umowy oraz spełnieniu warunków w niej określonych otrzymuje dofinansowanie w formie:</a:t>
            </a:r>
          </a:p>
          <a:p>
            <a:pPr marL="0" lvl="3" algn="just">
              <a:buFont typeface="Arial" pitchFamily="34" charset="0"/>
              <a:buChar char="•"/>
            </a:pPr>
            <a:r>
              <a:rPr lang="pl-PL" sz="2000" dirty="0" smtClean="0">
                <a:solidFill>
                  <a:schemeClr val="tx2">
                    <a:lumMod val="75000"/>
                  </a:schemeClr>
                </a:solidFill>
                <a:latin typeface="TitilliumText25L"/>
              </a:rPr>
              <a:t> płatności </a:t>
            </a:r>
            <a:r>
              <a:rPr lang="pl-PL" sz="2000" b="1" dirty="0" smtClean="0">
                <a:solidFill>
                  <a:schemeClr val="tx2">
                    <a:lumMod val="75000"/>
                  </a:schemeClr>
                </a:solidFill>
                <a:latin typeface="TitilliumText25L"/>
              </a:rPr>
              <a:t>zaliczkowej</a:t>
            </a:r>
            <a:r>
              <a:rPr lang="pl-PL" sz="2000" dirty="0" smtClean="0">
                <a:solidFill>
                  <a:schemeClr val="tx2">
                    <a:lumMod val="75000"/>
                  </a:schemeClr>
                </a:solidFill>
                <a:latin typeface="TitilliumText25L"/>
              </a:rPr>
              <a:t>,</a:t>
            </a:r>
          </a:p>
          <a:p>
            <a:pPr marL="0" lvl="3" algn="just">
              <a:buFont typeface="Arial" pitchFamily="34" charset="0"/>
              <a:buChar char="•"/>
            </a:pPr>
            <a:r>
              <a:rPr lang="pl-PL" sz="2000" dirty="0" smtClean="0">
                <a:solidFill>
                  <a:schemeClr val="tx2">
                    <a:lumMod val="75000"/>
                  </a:schemeClr>
                </a:solidFill>
                <a:latin typeface="TitilliumText25L"/>
              </a:rPr>
              <a:t> płatności </a:t>
            </a:r>
            <a:r>
              <a:rPr lang="pl-PL" sz="2000" b="1" dirty="0" smtClean="0">
                <a:solidFill>
                  <a:schemeClr val="tx2">
                    <a:lumMod val="75000"/>
                  </a:schemeClr>
                </a:solidFill>
                <a:latin typeface="TitilliumText25L"/>
              </a:rPr>
              <a:t>pośredniej</a:t>
            </a:r>
            <a:r>
              <a:rPr lang="pl-PL" sz="2000" dirty="0" smtClean="0">
                <a:solidFill>
                  <a:schemeClr val="tx2">
                    <a:lumMod val="75000"/>
                  </a:schemeClr>
                </a:solidFill>
                <a:latin typeface="TitilliumText25L"/>
              </a:rPr>
              <a:t>, </a:t>
            </a:r>
          </a:p>
          <a:p>
            <a:pPr marL="0" lvl="3" algn="just">
              <a:buFont typeface="Arial" pitchFamily="34" charset="0"/>
              <a:buChar char="•"/>
            </a:pPr>
            <a:r>
              <a:rPr lang="pl-PL" sz="2000" dirty="0" smtClean="0">
                <a:solidFill>
                  <a:schemeClr val="tx2">
                    <a:lumMod val="75000"/>
                  </a:schemeClr>
                </a:solidFill>
                <a:latin typeface="TitilliumText25L"/>
              </a:rPr>
              <a:t> płatności </a:t>
            </a:r>
            <a:r>
              <a:rPr lang="pl-PL" sz="2000" b="1" dirty="0" smtClean="0">
                <a:solidFill>
                  <a:schemeClr val="tx2">
                    <a:lumMod val="75000"/>
                  </a:schemeClr>
                </a:solidFill>
                <a:latin typeface="TitilliumText25L"/>
              </a:rPr>
              <a:t>końcowej</a:t>
            </a:r>
            <a:r>
              <a:rPr lang="pl-PL" sz="2000" dirty="0" smtClean="0">
                <a:solidFill>
                  <a:schemeClr val="tx2">
                    <a:lumMod val="75000"/>
                  </a:schemeClr>
                </a:solidFill>
                <a:latin typeface="TitilliumText25L"/>
              </a:rPr>
              <a:t>.</a:t>
            </a:r>
            <a:endParaRPr lang="pl-PL" sz="1900" dirty="0" smtClean="0">
              <a:solidFill>
                <a:schemeClr val="tx2">
                  <a:lumMod val="75000"/>
                </a:schemeClr>
              </a:solidFill>
              <a:latin typeface="TitilliumText25L"/>
            </a:endParaRP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Obraz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6425" y="0"/>
            <a:ext cx="3457575" cy="6858000"/>
          </a:xfrm>
          <a:prstGeom prst="rect">
            <a:avLst/>
          </a:prstGeom>
        </p:spPr>
      </p:pic>
      <p:pic>
        <p:nvPicPr>
          <p:cNvPr id="8" name="Obraz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6425" y="0"/>
            <a:ext cx="3457575" cy="6858000"/>
          </a:xfrm>
          <a:prstGeom prst="rect">
            <a:avLst/>
          </a:prstGeom>
        </p:spPr>
      </p:pic>
      <p:pic>
        <p:nvPicPr>
          <p:cNvPr id="4" name="Obraz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5448" y="329991"/>
            <a:ext cx="1085850" cy="1152525"/>
          </a:xfrm>
          <a:prstGeom prst="rect">
            <a:avLst/>
          </a:prstGeom>
        </p:spPr>
      </p:pic>
      <p:pic>
        <p:nvPicPr>
          <p:cNvPr id="5" name="Obraz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32041" y="5599809"/>
            <a:ext cx="657225" cy="790575"/>
          </a:xfrm>
          <a:prstGeom prst="rect">
            <a:avLst/>
          </a:prstGeom>
        </p:spPr>
      </p:pic>
      <p:pic>
        <p:nvPicPr>
          <p:cNvPr id="7" name="Obraz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6" name="Obraz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32448" y="2055889"/>
            <a:ext cx="609600" cy="895350"/>
          </a:xfrm>
          <a:prstGeom prst="rect">
            <a:avLst/>
          </a:prstGeom>
        </p:spPr>
      </p:pic>
      <p:sp>
        <p:nvSpPr>
          <p:cNvPr id="14" name="pole tekstowe 13"/>
          <p:cNvSpPr txBox="1"/>
          <p:nvPr/>
        </p:nvSpPr>
        <p:spPr>
          <a:xfrm>
            <a:off x="1367324" y="2384279"/>
            <a:ext cx="3888340" cy="2062103"/>
          </a:xfrm>
          <a:prstGeom prst="rect">
            <a:avLst/>
          </a:prstGeom>
          <a:noFill/>
        </p:spPr>
        <p:txBody>
          <a:bodyPr wrap="square" rtlCol="0">
            <a:spAutoFit/>
          </a:bodyPr>
          <a:lstStyle/>
          <a:p>
            <a:pPr marL="342900" indent="-342900"/>
            <a:r>
              <a:rPr lang="pl-PL" sz="3200" b="1" dirty="0" smtClean="0">
                <a:solidFill>
                  <a:schemeClr val="tx2">
                    <a:lumMod val="75000"/>
                  </a:schemeClr>
                </a:solidFill>
                <a:latin typeface="TitilliumText25L" pitchFamily="50" charset="-18"/>
              </a:rPr>
              <a:t>	3. Wniosek o dofinansowanie</a:t>
            </a:r>
          </a:p>
          <a:p>
            <a:pPr marL="342900" indent="-342900"/>
            <a:endParaRPr lang="pl-PL" sz="3200" b="1" dirty="0" smtClean="0">
              <a:solidFill>
                <a:schemeClr val="tx2">
                  <a:lumMod val="75000"/>
                </a:schemeClr>
              </a:solidFill>
              <a:latin typeface="TitilliumText25L" pitchFamily="50" charset="-18"/>
            </a:endParaRPr>
          </a:p>
          <a:p>
            <a:pPr marL="342900" indent="-342900">
              <a:buAutoNum type="arabicPeriod"/>
            </a:pPr>
            <a:endParaRPr lang="pl-PL" sz="3200" b="1" dirty="0" smtClean="0">
              <a:solidFill>
                <a:schemeClr val="tx2">
                  <a:lumMod val="75000"/>
                </a:schemeClr>
              </a:solidFill>
              <a:latin typeface="TitilliumText25L" pitchFamily="50" charset="-18"/>
            </a:endParaRPr>
          </a:p>
        </p:txBody>
      </p:sp>
    </p:spTree>
    <p:extLst>
      <p:ext uri="{BB962C8B-B14F-4D97-AF65-F5344CB8AC3E}">
        <p14:creationId xmlns:p14="http://schemas.microsoft.com/office/powerpoint/2010/main" val="14540972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52602" y="595288"/>
            <a:ext cx="5124448" cy="830997"/>
          </a:xfrm>
          <a:prstGeom prst="rect">
            <a:avLst/>
          </a:prstGeom>
        </p:spPr>
        <p:txBody>
          <a:bodyPr wrap="square">
            <a:spAutoFit/>
          </a:bodyPr>
          <a:lstStyle/>
          <a:p>
            <a:r>
              <a:rPr lang="pl-PL" sz="2400" b="1" dirty="0" smtClean="0">
                <a:solidFill>
                  <a:schemeClr val="tx2">
                    <a:lumMod val="75000"/>
                  </a:schemeClr>
                </a:solidFill>
                <a:latin typeface="TitilliumText25L"/>
              </a:rPr>
              <a:t>Termin, forma i miejsce składania wniosków o dofinansowanie</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590549" y="1685925"/>
            <a:ext cx="8020051" cy="5016758"/>
          </a:xfrm>
          <a:prstGeom prst="rect">
            <a:avLst/>
          </a:prstGeom>
          <a:noFill/>
        </p:spPr>
        <p:txBody>
          <a:bodyPr wrap="square" rtlCol="0">
            <a:spAutoFit/>
          </a:bodyPr>
          <a:lstStyle/>
          <a:p>
            <a:pPr marL="0" lvl="3" algn="just"/>
            <a:r>
              <a:rPr lang="pl-PL" sz="2000" dirty="0" smtClean="0">
                <a:solidFill>
                  <a:schemeClr val="tx2">
                    <a:lumMod val="75000"/>
                  </a:schemeClr>
                </a:solidFill>
                <a:latin typeface="TitilliumText25L"/>
              </a:rPr>
              <a:t>Dokumentację aplikacyjną należy złożyć do IZ RPO WZ w terminie naboru projektów, tj. </a:t>
            </a:r>
            <a:r>
              <a:rPr lang="pl-PL" sz="2000" b="1" dirty="0" smtClean="0">
                <a:solidFill>
                  <a:schemeClr val="tx2">
                    <a:lumMod val="75000"/>
                  </a:schemeClr>
                </a:solidFill>
                <a:latin typeface="TitilliumText25L"/>
              </a:rPr>
              <a:t>od dnia 2 marca 2017 r. do dnia 5 maja 2017 r.</a:t>
            </a:r>
          </a:p>
          <a:p>
            <a:pPr marL="0" lvl="3" algn="just"/>
            <a:endParaRPr lang="pl-PL" sz="2000" b="1" dirty="0" smtClean="0">
              <a:solidFill>
                <a:schemeClr val="tx2">
                  <a:lumMod val="75000"/>
                </a:schemeClr>
              </a:solidFill>
              <a:latin typeface="TitilliumText25L"/>
            </a:endParaRPr>
          </a:p>
          <a:p>
            <a:pPr marL="0" lvl="3" algn="just"/>
            <a:r>
              <a:rPr lang="pl-PL" sz="2000" dirty="0" smtClean="0">
                <a:solidFill>
                  <a:schemeClr val="tx2">
                    <a:lumMod val="75000"/>
                  </a:schemeClr>
                </a:solidFill>
                <a:latin typeface="TitilliumText25L"/>
              </a:rPr>
              <a:t>Wniosek o dofinansowanie wraz z załącznikami w wersji elektronicznej należy opublikować w LSI2014 w terminie naboru projektów, tj. od dnia 2 marca 2017 r. do dnia 5 maja 2017 r. </a:t>
            </a:r>
            <a:br>
              <a:rPr lang="pl-PL" sz="2000" dirty="0" smtClean="0">
                <a:solidFill>
                  <a:schemeClr val="tx2">
                    <a:lumMod val="75000"/>
                  </a:schemeClr>
                </a:solidFill>
                <a:latin typeface="TitilliumText25L"/>
              </a:rPr>
            </a:br>
            <a:r>
              <a:rPr lang="pl-PL" sz="2000" b="1" dirty="0" smtClean="0">
                <a:solidFill>
                  <a:schemeClr val="tx2">
                    <a:lumMod val="75000"/>
                  </a:schemeClr>
                </a:solidFill>
                <a:latin typeface="TitilliumText25L"/>
              </a:rPr>
              <a:t>do godz. 15:00</a:t>
            </a:r>
            <a:r>
              <a:rPr lang="pl-PL" sz="2000" dirty="0" smtClean="0">
                <a:solidFill>
                  <a:schemeClr val="tx2">
                    <a:lumMod val="75000"/>
                  </a:schemeClr>
                </a:solidFill>
                <a:latin typeface="TitilliumText25L"/>
              </a:rPr>
              <a:t>. </a:t>
            </a:r>
          </a:p>
          <a:p>
            <a:pPr marL="0" lvl="3" algn="just"/>
            <a:endParaRPr lang="pl-PL" sz="2000" dirty="0" smtClean="0">
              <a:solidFill>
                <a:schemeClr val="tx2">
                  <a:lumMod val="75000"/>
                </a:schemeClr>
              </a:solidFill>
              <a:latin typeface="TitilliumText25L"/>
            </a:endParaRPr>
          </a:p>
          <a:p>
            <a:pPr marL="0" lvl="3" algn="just"/>
            <a:r>
              <a:rPr lang="pl-PL" sz="2000" dirty="0" smtClean="0">
                <a:solidFill>
                  <a:schemeClr val="tx2">
                    <a:lumMod val="75000"/>
                  </a:schemeClr>
                </a:solidFill>
                <a:latin typeface="TitilliumText25L"/>
              </a:rPr>
              <a:t>Wniosek o dofinansowanie należy wypełnić w LSI2014 dostępnym pod adresem </a:t>
            </a:r>
            <a:r>
              <a:rPr lang="pl-PL" sz="2000" dirty="0" smtClean="0">
                <a:solidFill>
                  <a:schemeClr val="tx2">
                    <a:lumMod val="75000"/>
                  </a:schemeClr>
                </a:solidFill>
                <a:latin typeface="TitilliumText25L"/>
                <a:hlinkClick r:id="rId7"/>
              </a:rPr>
              <a:t>https://beneficjent.wzp.pl</a:t>
            </a:r>
            <a:endParaRPr lang="pl-PL" sz="2000" dirty="0" smtClean="0">
              <a:solidFill>
                <a:schemeClr val="tx2">
                  <a:lumMod val="75000"/>
                </a:schemeClr>
              </a:solidFill>
              <a:latin typeface="TitilliumText25L"/>
            </a:endParaRPr>
          </a:p>
          <a:p>
            <a:pPr marL="0" lvl="3" algn="just"/>
            <a:endParaRPr lang="pl-PL" sz="2000" dirty="0" smtClean="0">
              <a:solidFill>
                <a:schemeClr val="tx2">
                  <a:lumMod val="75000"/>
                </a:schemeClr>
              </a:solidFill>
              <a:latin typeface="TitilliumText25L"/>
            </a:endParaRPr>
          </a:p>
          <a:p>
            <a:pPr marL="0" lvl="3" algn="just"/>
            <a:r>
              <a:rPr lang="pl-PL" sz="2000" dirty="0" smtClean="0">
                <a:solidFill>
                  <a:schemeClr val="tx2">
                    <a:lumMod val="75000"/>
                  </a:schemeClr>
                </a:solidFill>
                <a:latin typeface="TitilliumText25L"/>
              </a:rPr>
              <a:t>Wszelkie dokumenty niezbędne do prawidłowego wypełnienia wniosku o dofinansowanie dostępne są na stronie </a:t>
            </a:r>
            <a:r>
              <a:rPr lang="pl-PL" sz="2000" dirty="0" smtClean="0">
                <a:solidFill>
                  <a:schemeClr val="tx2">
                    <a:lumMod val="75000"/>
                  </a:schemeClr>
                </a:solidFill>
                <a:latin typeface="TitilliumText25L"/>
                <a:hlinkClick r:id="rId8"/>
              </a:rPr>
              <a:t>http://www.rpo.wzp.pl/skorzystaj/nabory/18-inwestycje-przedsiebiorstw-w-ramach-strategii-zit-dla-koszalinsko-kolobrzesko-bialogardzkiego-obszaru-funkcjonalnego-kkbof</a:t>
            </a:r>
            <a:r>
              <a:rPr lang="pl-PL" sz="2000" dirty="0" smtClean="0">
                <a:solidFill>
                  <a:schemeClr val="tx2">
                    <a:lumMod val="75000"/>
                  </a:schemeClr>
                </a:solidFill>
                <a:latin typeface="TitilliumText25L"/>
              </a:rPr>
              <a:t> </a:t>
            </a:r>
          </a:p>
        </p:txBody>
      </p:sp>
      <p:pic>
        <p:nvPicPr>
          <p:cNvPr id="20" name="Obraz 8"/>
          <p:cNvPicPr>
            <a:picLocks noChangeAspect="1"/>
          </p:cNvPicPr>
          <p:nvPr/>
        </p:nvPicPr>
        <p:blipFill>
          <a:blip r:embed="rId9"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917"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152" y="337738"/>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pic>
        <p:nvPicPr>
          <p:cNvPr id="10" name="Obraz 8"/>
          <p:cNvPicPr>
            <a:picLocks noChangeAspect="1"/>
          </p:cNvPicPr>
          <p:nvPr/>
        </p:nvPicPr>
        <p:blipFill>
          <a:blip r:embed="rId7" cstate="print"/>
          <a:srcRect/>
          <a:stretch>
            <a:fillRect/>
          </a:stretch>
        </p:blipFill>
        <p:spPr bwMode="auto">
          <a:xfrm>
            <a:off x="7407438" y="272397"/>
            <a:ext cx="1734797" cy="1348847"/>
          </a:xfrm>
          <a:prstGeom prst="rect">
            <a:avLst/>
          </a:prstGeom>
          <a:noFill/>
          <a:ln w="9525">
            <a:noFill/>
            <a:miter lim="800000"/>
            <a:headEnd/>
            <a:tailEnd/>
          </a:ln>
        </p:spPr>
      </p:pic>
      <p:sp>
        <p:nvSpPr>
          <p:cNvPr id="16" name="Prostokąt 15"/>
          <p:cNvSpPr/>
          <p:nvPr/>
        </p:nvSpPr>
        <p:spPr>
          <a:xfrm>
            <a:off x="1674027" y="685608"/>
            <a:ext cx="6060273" cy="1107996"/>
          </a:xfrm>
          <a:prstGeom prst="rect">
            <a:avLst/>
          </a:prstGeom>
        </p:spPr>
        <p:txBody>
          <a:bodyPr wrap="square">
            <a:spAutoFit/>
          </a:bodyPr>
          <a:lstStyle/>
          <a:p>
            <a:endParaRPr lang="pl-PL" sz="2200" b="1" dirty="0" smtClean="0">
              <a:solidFill>
                <a:schemeClr val="tx2">
                  <a:lumMod val="75000"/>
                </a:schemeClr>
              </a:solidFill>
              <a:latin typeface="TitilliumText25L"/>
            </a:endParaRPr>
          </a:p>
          <a:p>
            <a:r>
              <a:rPr lang="pl-PL" sz="2200" b="1" dirty="0" smtClean="0">
                <a:solidFill>
                  <a:schemeClr val="tx2">
                    <a:lumMod val="75000"/>
                  </a:schemeClr>
                </a:solidFill>
                <a:latin typeface="TitilliumText25L"/>
              </a:rPr>
              <a:t>ZASADY PRZYZNANIA DOFINANSOWANIA</a:t>
            </a:r>
          </a:p>
          <a:p>
            <a:endParaRPr lang="pl-PL" sz="2200" b="1" dirty="0" smtClean="0">
              <a:solidFill>
                <a:schemeClr val="tx2">
                  <a:lumMod val="75000"/>
                </a:schemeClr>
              </a:solidFill>
              <a:latin typeface="TitilliumText25L"/>
            </a:endParaRPr>
          </a:p>
        </p:txBody>
      </p:sp>
      <p:sp>
        <p:nvSpPr>
          <p:cNvPr id="17" name="Prostokąt 16"/>
          <p:cNvSpPr/>
          <p:nvPr/>
        </p:nvSpPr>
        <p:spPr>
          <a:xfrm>
            <a:off x="633366" y="1606557"/>
            <a:ext cx="8050139" cy="4339650"/>
          </a:xfrm>
          <a:prstGeom prst="rect">
            <a:avLst/>
          </a:prstGeom>
        </p:spPr>
        <p:txBody>
          <a:bodyPr wrap="square">
            <a:spAutoFit/>
          </a:bodyPr>
          <a:lstStyle/>
          <a:p>
            <a:pPr algn="ctr"/>
            <a:endParaRPr lang="pl-PL" sz="2200" b="1" kern="1700" spc="100" dirty="0" smtClean="0">
              <a:solidFill>
                <a:schemeClr val="tx2">
                  <a:lumMod val="75000"/>
                </a:schemeClr>
              </a:solidFill>
              <a:latin typeface="TitilliumText25L"/>
            </a:endParaRPr>
          </a:p>
          <a:p>
            <a:pPr algn="ctr"/>
            <a:r>
              <a:rPr lang="pl-PL" sz="2200" b="1" kern="1700" spc="100" dirty="0" smtClean="0">
                <a:solidFill>
                  <a:schemeClr val="tx2">
                    <a:lumMod val="75000"/>
                  </a:schemeClr>
                </a:solidFill>
                <a:latin typeface="TitilliumText25L"/>
              </a:rPr>
              <a:t>W </a:t>
            </a:r>
            <a:r>
              <a:rPr lang="pl-PL" sz="2200" b="1" kern="1700" spc="100" dirty="0">
                <a:solidFill>
                  <a:schemeClr val="tx2">
                    <a:lumMod val="75000"/>
                  </a:schemeClr>
                </a:solidFill>
                <a:latin typeface="TitilliumText25L"/>
              </a:rPr>
              <a:t>ramach konkursu wsparcie uzyskać mogą wyłącznie projekty spełniające następujące warunki:</a:t>
            </a:r>
          </a:p>
          <a:p>
            <a:pPr algn="just">
              <a:spcAft>
                <a:spcPts val="600"/>
              </a:spcAft>
            </a:pPr>
            <a:endParaRPr lang="pl-PL" sz="2000" dirty="0">
              <a:solidFill>
                <a:schemeClr val="tx2">
                  <a:lumMod val="75000"/>
                </a:schemeClr>
              </a:solidFill>
              <a:latin typeface="TitilliumText25L"/>
            </a:endParaRPr>
          </a:p>
          <a:p>
            <a:pPr marL="342900" indent="-342900">
              <a:spcAft>
                <a:spcPts val="600"/>
              </a:spcAft>
              <a:buFont typeface="Wingdings" panose="05000000000000000000" pitchFamily="2" charset="2"/>
              <a:buChar char="§"/>
            </a:pPr>
            <a:r>
              <a:rPr lang="pl-PL" sz="2200" b="1" cap="small" spc="50" dirty="0" smtClean="0">
                <a:solidFill>
                  <a:schemeClr val="tx2">
                    <a:lumMod val="75000"/>
                  </a:schemeClr>
                </a:solidFill>
                <a:latin typeface="TitilliumText25L"/>
              </a:rPr>
              <a:t>Inwestycja początkowa</a:t>
            </a:r>
          </a:p>
          <a:p>
            <a:pPr algn="just"/>
            <a:r>
              <a:rPr lang="pl-PL" sz="2000" dirty="0" smtClean="0">
                <a:solidFill>
                  <a:schemeClr val="tx2">
                    <a:lumMod val="75000"/>
                  </a:schemeClr>
                </a:solidFill>
                <a:latin typeface="TitilliumText25L"/>
              </a:rPr>
              <a:t>wszystkie projekty muszą polegać na realizacji </a:t>
            </a:r>
            <a:r>
              <a:rPr lang="pl-PL" sz="2000" b="1" dirty="0" smtClean="0">
                <a:solidFill>
                  <a:schemeClr val="tx2">
                    <a:lumMod val="75000"/>
                  </a:schemeClr>
                </a:solidFill>
                <a:latin typeface="TitilliumText25L"/>
              </a:rPr>
              <a:t>inwestycji początkowej </a:t>
            </a:r>
            <a:r>
              <a:rPr lang="pl-PL" sz="2000" dirty="0" smtClean="0">
                <a:solidFill>
                  <a:schemeClr val="tx2">
                    <a:lumMod val="75000"/>
                  </a:schemeClr>
                </a:solidFill>
                <a:latin typeface="TitilliumText25L"/>
              </a:rPr>
              <a:t>w rozumieniu art. 2 pkt 49 </a:t>
            </a:r>
            <a:r>
              <a:rPr lang="pl-PL" sz="2000" i="1" dirty="0" smtClean="0">
                <a:solidFill>
                  <a:schemeClr val="tx2">
                    <a:lumMod val="75000"/>
                  </a:schemeClr>
                </a:solidFill>
                <a:latin typeface="TitilliumText25L"/>
              </a:rPr>
              <a:t>Rozporządzenia Komisji (UE) nr 651/2014 z dnia 17 czerwca 2014 r. uznającego niektóre rodzaje pomocy za zgodne z rynkiem wewnętrznym w stosowaniu art. 107 i 108 Traktatu</a:t>
            </a:r>
            <a:r>
              <a:rPr lang="pl-PL" sz="2000" dirty="0" smtClean="0">
                <a:solidFill>
                  <a:schemeClr val="tx2">
                    <a:lumMod val="75000"/>
                  </a:schemeClr>
                </a:solidFill>
                <a:latin typeface="TitilliumText25L"/>
              </a:rPr>
              <a:t>.</a:t>
            </a:r>
          </a:p>
          <a:p>
            <a:pPr algn="just"/>
            <a:endParaRPr lang="pl-PL" sz="2000" dirty="0">
              <a:solidFill>
                <a:schemeClr val="tx2">
                  <a:lumMod val="75000"/>
                </a:schemeClr>
              </a:solidFill>
              <a:latin typeface="TitilliumText25L"/>
            </a:endParaRPr>
          </a:p>
          <a:p>
            <a:pPr algn="just"/>
            <a:r>
              <a:rPr lang="pl-PL" sz="2000" i="1" dirty="0" smtClean="0">
                <a:solidFill>
                  <a:srgbClr val="FF0000"/>
                </a:solidFill>
                <a:latin typeface="TitilliumText25L"/>
              </a:rPr>
              <a:t>Pomoc nie może być udzielana na inwestycję prowadzącą wyłącznie do odtworzenia zdolności produkcyjnych.</a:t>
            </a:r>
            <a:r>
              <a:rPr lang="pl-PL" sz="2000" dirty="0" smtClean="0">
                <a:solidFill>
                  <a:schemeClr val="accent1">
                    <a:lumMod val="50000"/>
                  </a:schemeClr>
                </a:solidFill>
                <a:latin typeface="TitilliumText25L"/>
              </a:rPr>
              <a:t> </a:t>
            </a: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64350" y="1385398"/>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52602" y="595288"/>
            <a:ext cx="5124448" cy="830997"/>
          </a:xfrm>
          <a:prstGeom prst="rect">
            <a:avLst/>
          </a:prstGeom>
        </p:spPr>
        <p:txBody>
          <a:bodyPr wrap="square">
            <a:spAutoFit/>
          </a:bodyPr>
          <a:lstStyle/>
          <a:p>
            <a:r>
              <a:rPr lang="pl-PL" sz="2400" b="1" dirty="0" smtClean="0">
                <a:solidFill>
                  <a:schemeClr val="tx2">
                    <a:lumMod val="75000"/>
                  </a:schemeClr>
                </a:solidFill>
                <a:latin typeface="TitilliumText25L"/>
              </a:rPr>
              <a:t>Termin, forma i miejsce składania wniosków o dofinansowanie</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647699" y="1884462"/>
            <a:ext cx="8020051" cy="4278094"/>
          </a:xfrm>
          <a:prstGeom prst="rect">
            <a:avLst/>
          </a:prstGeom>
          <a:noFill/>
        </p:spPr>
        <p:txBody>
          <a:bodyPr wrap="square" rtlCol="0">
            <a:spAutoFit/>
          </a:bodyPr>
          <a:lstStyle/>
          <a:p>
            <a:pPr marL="0" lvl="3" algn="just"/>
            <a:r>
              <a:rPr lang="pl-PL" sz="1700" dirty="0" smtClean="0">
                <a:solidFill>
                  <a:schemeClr val="tx2">
                    <a:lumMod val="75000"/>
                  </a:schemeClr>
                </a:solidFill>
                <a:latin typeface="TitilliumText25L"/>
              </a:rPr>
              <a:t>Skuteczne złożenie dokumentacji aplikacyjnej polega na:</a:t>
            </a:r>
          </a:p>
          <a:p>
            <a:pPr marL="0" lvl="3" algn="just">
              <a:buFont typeface="Arial" pitchFamily="34" charset="0"/>
              <a:buChar char="•"/>
            </a:pPr>
            <a:r>
              <a:rPr lang="pl-PL" sz="1700" dirty="0" smtClean="0">
                <a:solidFill>
                  <a:schemeClr val="tx2">
                    <a:lumMod val="75000"/>
                  </a:schemeClr>
                </a:solidFill>
                <a:latin typeface="TitilliumText25L"/>
              </a:rPr>
              <a:t> opublikowaniu wniosku o dofinansowanie wraz z załącznikami w wersji elektronicznej w LSI2014 </a:t>
            </a:r>
            <a:r>
              <a:rPr lang="pl-PL" sz="1700" u="sng" dirty="0" smtClean="0">
                <a:solidFill>
                  <a:schemeClr val="tx2">
                    <a:lumMod val="75000"/>
                  </a:schemeClr>
                </a:solidFill>
                <a:latin typeface="TitilliumText25L"/>
              </a:rPr>
              <a:t>w terminie naboru projektów,</a:t>
            </a:r>
          </a:p>
          <a:p>
            <a:pPr marL="0" lvl="3" algn="just">
              <a:buFont typeface="Arial" pitchFamily="34" charset="0"/>
              <a:buChar char="•"/>
            </a:pPr>
            <a:r>
              <a:rPr lang="pl-PL" sz="1700" dirty="0" smtClean="0">
                <a:solidFill>
                  <a:schemeClr val="tx2">
                    <a:lumMod val="75000"/>
                  </a:schemeClr>
                </a:solidFill>
                <a:latin typeface="TitilliumText25L"/>
              </a:rPr>
              <a:t> doręczeniu do IZ RPO WZ pisemnego wniosku o przyznanie pomocy, podpisanego zgodnie z zasadami reprezentacji obowiązującymi wnioskodawcę, zawierającego właściwą sumę kontrolną, najpóźniej w terminie </a:t>
            </a:r>
            <a:r>
              <a:rPr lang="pl-PL" sz="1700" b="1" dirty="0" smtClean="0">
                <a:solidFill>
                  <a:schemeClr val="tx2">
                    <a:lumMod val="75000"/>
                  </a:schemeClr>
                </a:solidFill>
                <a:latin typeface="TitilliumText25L"/>
              </a:rPr>
              <a:t>7 dni </a:t>
            </a:r>
            <a:r>
              <a:rPr lang="pl-PL" sz="1700" dirty="0" smtClean="0">
                <a:solidFill>
                  <a:schemeClr val="tx2">
                    <a:lumMod val="75000"/>
                  </a:schemeClr>
                </a:solidFill>
                <a:latin typeface="TitilliumText25L"/>
              </a:rPr>
              <a:t>od dnia zakończenia naboru projektów, tj. do dnia </a:t>
            </a:r>
            <a:r>
              <a:rPr lang="pl-PL" sz="1700" b="1" dirty="0" smtClean="0">
                <a:solidFill>
                  <a:schemeClr val="tx2">
                    <a:lumMod val="75000"/>
                  </a:schemeClr>
                </a:solidFill>
                <a:latin typeface="TitilliumText25L"/>
              </a:rPr>
              <a:t>12 maja 2017 r. </a:t>
            </a:r>
          </a:p>
          <a:p>
            <a:pPr marL="0" lvl="3" algn="just">
              <a:buFont typeface="Arial" pitchFamily="34" charset="0"/>
              <a:buChar char="•"/>
            </a:pPr>
            <a:endParaRPr lang="pl-PL" sz="1700" b="1" dirty="0" smtClean="0">
              <a:solidFill>
                <a:schemeClr val="tx2">
                  <a:lumMod val="75000"/>
                </a:schemeClr>
              </a:solidFill>
              <a:latin typeface="TitilliumText25L"/>
            </a:endParaRPr>
          </a:p>
          <a:p>
            <a:pPr marL="0" lvl="3" algn="just"/>
            <a:r>
              <a:rPr lang="pl-PL" sz="1700" dirty="0" smtClean="0">
                <a:solidFill>
                  <a:schemeClr val="tx2">
                    <a:lumMod val="75000"/>
                  </a:schemeClr>
                </a:solidFill>
                <a:latin typeface="TitilliumText25L"/>
              </a:rPr>
              <a:t>Przesłanie za pośrednictwem Poczty Polskiej - za datę założenia wniosku uznaje się </a:t>
            </a:r>
            <a:r>
              <a:rPr lang="pl-PL" sz="1700" u="sng" dirty="0" smtClean="0">
                <a:solidFill>
                  <a:schemeClr val="tx2">
                    <a:lumMod val="75000"/>
                  </a:schemeClr>
                </a:solidFill>
                <a:latin typeface="TitilliumText25L"/>
              </a:rPr>
              <a:t>datę stempla pocztowego</a:t>
            </a:r>
            <a:r>
              <a:rPr lang="pl-PL" sz="1700" dirty="0" smtClean="0">
                <a:solidFill>
                  <a:schemeClr val="tx2">
                    <a:lumMod val="75000"/>
                  </a:schemeClr>
                </a:solidFill>
                <a:latin typeface="TitilliumText25L"/>
              </a:rPr>
              <a:t>.</a:t>
            </a:r>
          </a:p>
          <a:p>
            <a:pPr marL="0" lvl="3" algn="just"/>
            <a:r>
              <a:rPr lang="pl-PL" sz="1700" dirty="0" smtClean="0">
                <a:solidFill>
                  <a:schemeClr val="tx2">
                    <a:lumMod val="75000"/>
                  </a:schemeClr>
                </a:solidFill>
                <a:latin typeface="TitilliumText25L"/>
              </a:rPr>
              <a:t>Przesłanie za pośrednictwem innego operatora wniosek musi wpłynąć do siedziby IZ RPO WZ w terminie </a:t>
            </a:r>
            <a:r>
              <a:rPr lang="pl-PL" sz="1700" b="1" dirty="0" smtClean="0">
                <a:solidFill>
                  <a:schemeClr val="tx2">
                    <a:lumMod val="75000"/>
                  </a:schemeClr>
                </a:solidFill>
                <a:latin typeface="TitilliumText25L"/>
              </a:rPr>
              <a:t>7 dni </a:t>
            </a:r>
            <a:r>
              <a:rPr lang="pl-PL" sz="1700" dirty="0" smtClean="0">
                <a:solidFill>
                  <a:schemeClr val="tx2">
                    <a:lumMod val="75000"/>
                  </a:schemeClr>
                </a:solidFill>
                <a:latin typeface="TitilliumText25L"/>
              </a:rPr>
              <a:t>od dnia zakończenia naboru, tj. do dnia </a:t>
            </a:r>
            <a:r>
              <a:rPr lang="pl-PL" sz="1700" b="1" dirty="0" smtClean="0">
                <a:solidFill>
                  <a:schemeClr val="tx2">
                    <a:lumMod val="75000"/>
                  </a:schemeClr>
                </a:solidFill>
                <a:latin typeface="TitilliumText25L"/>
              </a:rPr>
              <a:t>12 maja 2017 r. </a:t>
            </a:r>
          </a:p>
          <a:p>
            <a:pPr marL="0" lvl="3" algn="just"/>
            <a:endParaRPr lang="pl-PL" sz="1700" b="1" u="sng" dirty="0" smtClean="0">
              <a:solidFill>
                <a:schemeClr val="tx2">
                  <a:lumMod val="75000"/>
                </a:schemeClr>
              </a:solidFill>
              <a:latin typeface="TitilliumText25L"/>
            </a:endParaRPr>
          </a:p>
          <a:p>
            <a:pPr marL="0" lvl="3" algn="just"/>
            <a:r>
              <a:rPr lang="pl-PL" sz="1700" u="sng" dirty="0" smtClean="0">
                <a:solidFill>
                  <a:schemeClr val="tx2">
                    <a:lumMod val="75000"/>
                  </a:schemeClr>
                </a:solidFill>
                <a:latin typeface="TitilliumText25L"/>
              </a:rPr>
              <a:t>Suma kontrolna, którą oznaczony jest pisemny wniosek o przyznanie pomocy, musi być tożsama z sumą kontrolną wniosku opublikowanego w LSI2014.</a:t>
            </a:r>
            <a:r>
              <a:rPr lang="pl-PL" sz="1700" b="1" u="sng" dirty="0" smtClean="0">
                <a:solidFill>
                  <a:schemeClr val="tx2">
                    <a:lumMod val="75000"/>
                  </a:schemeClr>
                </a:solidFill>
                <a:latin typeface="TitilliumText25L"/>
              </a:rPr>
              <a:t> </a:t>
            </a:r>
            <a:endParaRPr lang="pl-PL" sz="1700" b="1" dirty="0" smtClean="0">
              <a:solidFill>
                <a:schemeClr val="tx2">
                  <a:lumMod val="75000"/>
                </a:schemeClr>
              </a:solidFill>
              <a:latin typeface="TitilliumText25L"/>
            </a:endParaRP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64350" y="1385398"/>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52602" y="595288"/>
            <a:ext cx="5124448" cy="830997"/>
          </a:xfrm>
          <a:prstGeom prst="rect">
            <a:avLst/>
          </a:prstGeom>
        </p:spPr>
        <p:txBody>
          <a:bodyPr wrap="square">
            <a:spAutoFit/>
          </a:bodyPr>
          <a:lstStyle/>
          <a:p>
            <a:r>
              <a:rPr lang="pl-PL" sz="2400" b="1" dirty="0" smtClean="0">
                <a:solidFill>
                  <a:schemeClr val="tx2">
                    <a:lumMod val="75000"/>
                  </a:schemeClr>
                </a:solidFill>
                <a:latin typeface="TitilliumText25L"/>
              </a:rPr>
              <a:t>Termin, forma i miejsce składania wniosków o dofinansowanie</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790574" y="2247900"/>
            <a:ext cx="7534275" cy="3170099"/>
          </a:xfrm>
          <a:prstGeom prst="rect">
            <a:avLst/>
          </a:prstGeom>
          <a:noFill/>
        </p:spPr>
        <p:txBody>
          <a:bodyPr wrap="square" rtlCol="0">
            <a:spAutoFit/>
          </a:bodyPr>
          <a:lstStyle/>
          <a:p>
            <a:pPr marL="0" lvl="3" algn="just"/>
            <a:r>
              <a:rPr lang="pl-PL" sz="2000" dirty="0" smtClean="0">
                <a:solidFill>
                  <a:schemeClr val="tx2">
                    <a:lumMod val="75000"/>
                  </a:schemeClr>
                </a:solidFill>
                <a:latin typeface="TitilliumText25L"/>
              </a:rPr>
              <a:t>Pisemny wniosek o przyznanie pomocy należy dostarczyć do siedziby IZ RPO WZ na adres:</a:t>
            </a:r>
          </a:p>
          <a:p>
            <a:pPr marL="0" lvl="3" algn="just"/>
            <a:endParaRPr lang="pl-PL" sz="2000" dirty="0" smtClean="0">
              <a:solidFill>
                <a:schemeClr val="tx2">
                  <a:lumMod val="75000"/>
                </a:schemeClr>
              </a:solidFill>
              <a:latin typeface="TitilliumText25L"/>
            </a:endParaRPr>
          </a:p>
          <a:p>
            <a:pPr marL="0" lvl="3" algn="ctr"/>
            <a:r>
              <a:rPr lang="pl-PL" sz="2000" b="1" dirty="0" smtClean="0">
                <a:solidFill>
                  <a:schemeClr val="tx2">
                    <a:lumMod val="75000"/>
                  </a:schemeClr>
                </a:solidFill>
                <a:latin typeface="TitilliumText25L"/>
              </a:rPr>
              <a:t>Urząd Marszałkowski Województwa Zachodniopomorskiego</a:t>
            </a:r>
          </a:p>
          <a:p>
            <a:pPr marL="0" lvl="3" algn="ctr"/>
            <a:r>
              <a:rPr lang="pl-PL" sz="2000" b="1" dirty="0" smtClean="0">
                <a:solidFill>
                  <a:schemeClr val="tx2">
                    <a:lumMod val="75000"/>
                  </a:schemeClr>
                </a:solidFill>
                <a:latin typeface="TitilliumText25L"/>
              </a:rPr>
              <a:t>Wydział Wdrażania Regionalnego Programu Operacyjnego</a:t>
            </a:r>
          </a:p>
          <a:p>
            <a:pPr marL="0" lvl="3" algn="ctr"/>
            <a:r>
              <a:rPr lang="pl-PL" sz="2000" b="1" dirty="0" smtClean="0">
                <a:solidFill>
                  <a:schemeClr val="tx2">
                    <a:lumMod val="75000"/>
                  </a:schemeClr>
                </a:solidFill>
                <a:latin typeface="TitilliumText25L"/>
              </a:rPr>
              <a:t>ul. Ks. Kardynała Stefana Wyszyńskiego 30</a:t>
            </a:r>
          </a:p>
          <a:p>
            <a:pPr marL="0" lvl="3" algn="ctr"/>
            <a:r>
              <a:rPr lang="pl-PL" sz="2000" b="1" dirty="0" smtClean="0">
                <a:solidFill>
                  <a:schemeClr val="tx2">
                    <a:lumMod val="75000"/>
                  </a:schemeClr>
                </a:solidFill>
                <a:latin typeface="TitilliumText25L"/>
              </a:rPr>
              <a:t>70-203 Szczecin</a:t>
            </a:r>
          </a:p>
          <a:p>
            <a:pPr marL="0" lvl="3" algn="ctr"/>
            <a:endParaRPr lang="pl-PL" sz="2000" b="1" dirty="0" smtClean="0">
              <a:solidFill>
                <a:schemeClr val="tx2">
                  <a:lumMod val="75000"/>
                </a:schemeClr>
              </a:solidFill>
              <a:latin typeface="TitilliumText25L"/>
            </a:endParaRPr>
          </a:p>
          <a:p>
            <a:pPr marL="0" lvl="3" algn="just"/>
            <a:r>
              <a:rPr lang="pl-PL" sz="2000" dirty="0" smtClean="0">
                <a:solidFill>
                  <a:schemeClr val="tx2">
                    <a:lumMod val="75000"/>
                  </a:schemeClr>
                </a:solidFill>
                <a:latin typeface="TitilliumText25L"/>
              </a:rPr>
              <a:t>Dokumenty są przyjmowane pod wskazanym powyżej adresem od poniedziałku do piątku w godzinach od 07:30 do 15:30.</a:t>
            </a: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64350" y="1385398"/>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52601" y="595288"/>
            <a:ext cx="4486273" cy="461665"/>
          </a:xfrm>
          <a:prstGeom prst="rect">
            <a:avLst/>
          </a:prstGeom>
        </p:spPr>
        <p:txBody>
          <a:bodyPr wrap="square">
            <a:spAutoFit/>
          </a:bodyPr>
          <a:lstStyle/>
          <a:p>
            <a:r>
              <a:rPr lang="pl-PL" sz="2400" b="1" dirty="0" smtClean="0">
                <a:solidFill>
                  <a:schemeClr val="tx2">
                    <a:lumMod val="75000"/>
                  </a:schemeClr>
                </a:solidFill>
                <a:latin typeface="TitilliumText25L"/>
              </a:rPr>
              <a:t>Wniosek o dofinansowanie</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504825" y="2152651"/>
            <a:ext cx="8343899" cy="1477328"/>
          </a:xfrm>
          <a:prstGeom prst="rect">
            <a:avLst/>
          </a:prstGeom>
          <a:noFill/>
        </p:spPr>
        <p:txBody>
          <a:bodyPr wrap="square" rtlCol="0">
            <a:spAutoFit/>
          </a:bodyPr>
          <a:lstStyle/>
          <a:p>
            <a:pPr marL="0" lvl="3" algn="just"/>
            <a:r>
              <a:rPr lang="pl-PL" b="1" u="sng" dirty="0" smtClean="0">
                <a:solidFill>
                  <a:schemeClr val="tx2">
                    <a:lumMod val="75000"/>
                  </a:schemeClr>
                </a:solidFill>
                <a:latin typeface="TitilliumText25L"/>
              </a:rPr>
              <a:t>ZAŁĄCZNIK NR 1 DO REGULANIMU KONKURSU:</a:t>
            </a:r>
          </a:p>
          <a:p>
            <a:pPr marL="0" lvl="3" algn="just"/>
            <a:endParaRPr lang="pl-PL" dirty="0" smtClean="0">
              <a:solidFill>
                <a:schemeClr val="tx2">
                  <a:lumMod val="75000"/>
                </a:schemeClr>
              </a:solidFill>
              <a:latin typeface="TitilliumText25L"/>
            </a:endParaRPr>
          </a:p>
          <a:p>
            <a:pPr marL="0" lvl="3" algn="just"/>
            <a:r>
              <a:rPr lang="pl-PL" i="1" dirty="0" smtClean="0">
                <a:solidFill>
                  <a:schemeClr val="tx2">
                    <a:lumMod val="75000"/>
                  </a:schemeClr>
                </a:solidFill>
                <a:latin typeface="TitilliumText25L"/>
              </a:rPr>
              <a:t>Wzór wniosku o dofinansowanie projektu z Europejskiego Funduszu Rozwoju Regionalnego w ramach Regionalnego Programu Operacyjnego Województwa Zachodniopomorskiego 2014 – 2020 wraz z instrukcją wypełniania</a:t>
            </a: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081" y="408261"/>
            <a:ext cx="1085850" cy="115252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86467" y="2781299"/>
            <a:ext cx="6811034" cy="3907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Prostokąt 5"/>
          <p:cNvSpPr/>
          <p:nvPr/>
        </p:nvSpPr>
        <p:spPr>
          <a:xfrm>
            <a:off x="1571625" y="444271"/>
            <a:ext cx="7281817" cy="2269852"/>
          </a:xfrm>
          <a:prstGeom prst="rect">
            <a:avLst/>
          </a:prstGeom>
        </p:spPr>
        <p:txBody>
          <a:bodyPr wrap="square">
            <a:spAutoFit/>
          </a:bodyPr>
          <a:lstStyle/>
          <a:p>
            <a:pPr algn="just">
              <a:spcAft>
                <a:spcPts val="600"/>
              </a:spcAft>
            </a:pPr>
            <a:r>
              <a:rPr lang="pl-PL" dirty="0" smtClean="0">
                <a:latin typeface="TitilliumText25L"/>
              </a:rPr>
              <a:t>Wniosek o dofinansowanie musi być sporządzony w Serwisie Beneficjenta poprzez wypełnienie on-line właściwego formularza. </a:t>
            </a:r>
          </a:p>
          <a:p>
            <a:pPr algn="just"/>
            <a:r>
              <a:rPr lang="pl-PL" dirty="0" smtClean="0">
                <a:latin typeface="TitilliumText25L"/>
              </a:rPr>
              <a:t>Dostęp do Serwisu Beneficjenta jest możliwy za pośrednictwem strony internetowej </a:t>
            </a:r>
            <a:r>
              <a:rPr lang="pl-PL" dirty="0" smtClean="0">
                <a:latin typeface="TitilliumText25L"/>
                <a:hlinkClick r:id="rId6"/>
              </a:rPr>
              <a:t>www.rpo.wzp.pl</a:t>
            </a:r>
            <a:r>
              <a:rPr lang="pl-PL" dirty="0" smtClean="0">
                <a:latin typeface="TitilliumText25L"/>
              </a:rPr>
              <a:t> lub bezpośrednio poprzez adres  </a:t>
            </a:r>
            <a:r>
              <a:rPr lang="pl-PL" dirty="0" smtClean="0">
                <a:latin typeface="TitilliumText25L"/>
                <a:hlinkClick r:id="rId7"/>
              </a:rPr>
              <a:t>https://beneficjent.wzp.pl</a:t>
            </a:r>
            <a:endParaRPr lang="pl-PL" dirty="0" smtClean="0">
              <a:latin typeface="TitilliumText25L"/>
            </a:endParaRPr>
          </a:p>
          <a:p>
            <a:pPr algn="just"/>
            <a:endParaRPr lang="pl-PL" sz="1050" dirty="0" smtClean="0">
              <a:latin typeface="TitilliumText25L"/>
            </a:endParaRPr>
          </a:p>
          <a:p>
            <a:pPr algn="just"/>
            <a:r>
              <a:rPr lang="pl-PL" dirty="0" smtClean="0">
                <a:latin typeface="TitilliumText25L"/>
              </a:rPr>
              <a:t>Przed przystąpieniem do wypełnienia wniosku o dofinansowanie należy założyć konto w Serwisie Beneficjenta. </a:t>
            </a:r>
            <a:endParaRPr lang="pl-PL" dirty="0">
              <a:latin typeface="TitilliumText25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3" y="1904999"/>
            <a:ext cx="7762874" cy="4319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Prostokąt 4"/>
          <p:cNvSpPr/>
          <p:nvPr/>
        </p:nvSpPr>
        <p:spPr>
          <a:xfrm>
            <a:off x="1794618" y="449569"/>
            <a:ext cx="7075916" cy="1200329"/>
          </a:xfrm>
          <a:prstGeom prst="rect">
            <a:avLst/>
          </a:prstGeom>
        </p:spPr>
        <p:txBody>
          <a:bodyPr wrap="square">
            <a:spAutoFit/>
          </a:bodyPr>
          <a:lstStyle/>
          <a:p>
            <a:pPr algn="just"/>
            <a:r>
              <a:rPr lang="pl-PL" dirty="0" smtClean="0">
                <a:latin typeface="TitilliumText25L"/>
              </a:rPr>
              <a:t>W celu wypełnienia wniosku o dofinansowanie należy po zalogowaniu do Serwisu Beneficjenta wybrać opcję „utwórz nowy wniosek”, następnie zapisać go pod określoną nazwą w Teczce projektu (istniejącej lub nowej).</a:t>
            </a:r>
            <a:endParaRPr lang="pl-PL" dirty="0">
              <a:latin typeface="TitilliumText25L"/>
            </a:endParaRPr>
          </a:p>
        </p:txBody>
      </p:sp>
      <p:pic>
        <p:nvPicPr>
          <p:cNvPr id="6" name="Obraz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7" name="Prostokąt 6"/>
          <p:cNvSpPr/>
          <p:nvPr/>
        </p:nvSpPr>
        <p:spPr>
          <a:xfrm>
            <a:off x="1995487" y="3209925"/>
            <a:ext cx="1343025" cy="2952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Prostokąt 7"/>
          <p:cNvSpPr/>
          <p:nvPr/>
        </p:nvSpPr>
        <p:spPr>
          <a:xfrm>
            <a:off x="1323975" y="4021418"/>
            <a:ext cx="1343025" cy="2952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sp>
        <p:nvSpPr>
          <p:cNvPr id="4" name="Prostokąt 3"/>
          <p:cNvSpPr/>
          <p:nvPr/>
        </p:nvSpPr>
        <p:spPr>
          <a:xfrm>
            <a:off x="1752602" y="776263"/>
            <a:ext cx="4352923" cy="461665"/>
          </a:xfrm>
          <a:prstGeom prst="rect">
            <a:avLst/>
          </a:prstGeom>
        </p:spPr>
        <p:txBody>
          <a:bodyPr wrap="square">
            <a:spAutoFit/>
          </a:bodyPr>
          <a:lstStyle/>
          <a:p>
            <a:r>
              <a:rPr lang="pl-PL" sz="2400" b="1" dirty="0" smtClean="0">
                <a:solidFill>
                  <a:schemeClr val="tx2">
                    <a:lumMod val="75000"/>
                  </a:schemeClr>
                </a:solidFill>
                <a:latin typeface="TitilliumText25L"/>
              </a:rPr>
              <a:t> #. Karta tytułowa projektu</a:t>
            </a:r>
          </a:p>
        </p:txBody>
      </p:sp>
      <p:sp>
        <p:nvSpPr>
          <p:cNvPr id="5" name="pole tekstowe 4"/>
          <p:cNvSpPr txBox="1"/>
          <p:nvPr/>
        </p:nvSpPr>
        <p:spPr>
          <a:xfrm>
            <a:off x="923926" y="1912623"/>
            <a:ext cx="7553324" cy="3039422"/>
          </a:xfrm>
          <a:prstGeom prst="rect">
            <a:avLst/>
          </a:prstGeom>
          <a:noFill/>
        </p:spPr>
        <p:txBody>
          <a:bodyPr wrap="square" rtlCol="0">
            <a:spAutoFit/>
          </a:bodyPr>
          <a:lstStyle/>
          <a:p>
            <a:pPr marL="0" lvl="3" algn="just">
              <a:lnSpc>
                <a:spcPct val="114000"/>
              </a:lnSpc>
            </a:pPr>
            <a:r>
              <a:rPr lang="pl-PL" sz="2400" b="1" dirty="0" smtClean="0">
                <a:solidFill>
                  <a:schemeClr val="tx2">
                    <a:lumMod val="75000"/>
                  </a:schemeClr>
                </a:solidFill>
                <a:latin typeface="TitilliumText25L"/>
              </a:rPr>
              <a:t>Karta tytułowa projektu </a:t>
            </a:r>
            <a:r>
              <a:rPr lang="pl-PL" sz="2400" dirty="0" smtClean="0">
                <a:solidFill>
                  <a:schemeClr val="tx2">
                    <a:lumMod val="75000"/>
                  </a:schemeClr>
                </a:solidFill>
                <a:latin typeface="TitilliumText25L"/>
              </a:rPr>
              <a:t>zawiera informacje </a:t>
            </a:r>
            <a:br>
              <a:rPr lang="pl-PL" sz="2400" dirty="0" smtClean="0">
                <a:solidFill>
                  <a:schemeClr val="tx2">
                    <a:lumMod val="75000"/>
                  </a:schemeClr>
                </a:solidFill>
                <a:latin typeface="TitilliumText25L"/>
              </a:rPr>
            </a:br>
            <a:r>
              <a:rPr lang="pl-PL" sz="2400" dirty="0" smtClean="0">
                <a:solidFill>
                  <a:schemeClr val="tx2">
                    <a:lumMod val="75000"/>
                  </a:schemeClr>
                </a:solidFill>
                <a:latin typeface="TitilliumText25L"/>
              </a:rPr>
              <a:t>w zakresie:</a:t>
            </a:r>
          </a:p>
          <a:p>
            <a:pPr marL="0" lvl="3" algn="just">
              <a:lnSpc>
                <a:spcPct val="114000"/>
              </a:lnSpc>
              <a:buFont typeface="Wingdings" pitchFamily="2" charset="2"/>
              <a:buChar char="Ø"/>
            </a:pPr>
            <a:r>
              <a:rPr lang="pl-PL" sz="2400" dirty="0" smtClean="0">
                <a:solidFill>
                  <a:schemeClr val="tx2">
                    <a:lumMod val="75000"/>
                  </a:schemeClr>
                </a:solidFill>
                <a:latin typeface="TitilliumText25L"/>
              </a:rPr>
              <a:t> Nazwa wnioskodawcy</a:t>
            </a:r>
          </a:p>
          <a:p>
            <a:pPr marL="0" lvl="3" algn="just">
              <a:lnSpc>
                <a:spcPct val="114000"/>
              </a:lnSpc>
              <a:buFont typeface="Wingdings" pitchFamily="2" charset="2"/>
              <a:buChar char="Ø"/>
            </a:pPr>
            <a:r>
              <a:rPr lang="pl-PL" sz="2400" dirty="0" smtClean="0">
                <a:solidFill>
                  <a:schemeClr val="tx2">
                    <a:lumMod val="75000"/>
                  </a:schemeClr>
                </a:solidFill>
                <a:latin typeface="TitilliumText25L"/>
              </a:rPr>
              <a:t> Tytuł projektu</a:t>
            </a:r>
          </a:p>
          <a:p>
            <a:pPr marL="0" lvl="3" algn="just">
              <a:lnSpc>
                <a:spcPct val="114000"/>
              </a:lnSpc>
              <a:buFont typeface="Wingdings" pitchFamily="2" charset="2"/>
              <a:buChar char="Ø"/>
            </a:pPr>
            <a:r>
              <a:rPr lang="pl-PL" sz="2400" dirty="0" smtClean="0">
                <a:solidFill>
                  <a:schemeClr val="tx2">
                    <a:lumMod val="75000"/>
                  </a:schemeClr>
                </a:solidFill>
                <a:latin typeface="TitilliumText25L"/>
              </a:rPr>
              <a:t> Określenie obszaru wsparcia</a:t>
            </a:r>
          </a:p>
          <a:p>
            <a:pPr marL="0" lvl="3" algn="just">
              <a:lnSpc>
                <a:spcPct val="114000"/>
              </a:lnSpc>
              <a:buFont typeface="Wingdings" pitchFamily="2" charset="2"/>
              <a:buChar char="Ø"/>
            </a:pPr>
            <a:r>
              <a:rPr lang="pl-PL" sz="2400" dirty="0" smtClean="0">
                <a:solidFill>
                  <a:schemeClr val="tx2">
                    <a:lumMod val="75000"/>
                  </a:schemeClr>
                </a:solidFill>
                <a:latin typeface="TitilliumText25L"/>
              </a:rPr>
              <a:t> Charakterystyka naboru</a:t>
            </a:r>
          </a:p>
          <a:p>
            <a:pPr marL="0" lvl="3" algn="just">
              <a:lnSpc>
                <a:spcPct val="114000"/>
              </a:lnSpc>
              <a:buFont typeface="Wingdings" pitchFamily="2" charset="2"/>
              <a:buChar char="Ø"/>
            </a:pPr>
            <a:r>
              <a:rPr lang="pl-PL" sz="2400" dirty="0" smtClean="0">
                <a:solidFill>
                  <a:schemeClr val="tx2">
                    <a:lumMod val="75000"/>
                  </a:schemeClr>
                </a:solidFill>
                <a:latin typeface="TitilliumText25L"/>
              </a:rPr>
              <a:t> Klasyfikacja projektu</a:t>
            </a:r>
          </a:p>
        </p:txBody>
      </p:sp>
      <p:pic>
        <p:nvPicPr>
          <p:cNvPr id="6" name="Obraz 8"/>
          <p:cNvPicPr>
            <a:picLocks noChangeAspect="1"/>
          </p:cNvPicPr>
          <p:nvPr/>
        </p:nvPicPr>
        <p:blipFill>
          <a:blip r:embed="rId3" cstate="print"/>
          <a:srcRect/>
          <a:stretch>
            <a:fillRect/>
          </a:stretch>
        </p:blipFill>
        <p:spPr bwMode="auto">
          <a:xfrm>
            <a:off x="7108439" y="247740"/>
            <a:ext cx="1762095" cy="1370072"/>
          </a:xfrm>
          <a:prstGeom prst="rect">
            <a:avLst/>
          </a:prstGeom>
          <a:noFill/>
          <a:ln w="9525">
            <a:noFill/>
            <a:miter lim="800000"/>
            <a:headEnd/>
            <a:tailEnd/>
          </a:ln>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33350"/>
            <a:ext cx="184494" cy="6991350"/>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62125" y="266700"/>
            <a:ext cx="6581775" cy="6440838"/>
          </a:xfrm>
          <a:prstGeom prst="rect">
            <a:avLst/>
          </a:prstGeom>
          <a:no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481" y="206878"/>
            <a:ext cx="1085850" cy="115252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5" name="Prostokąt 4"/>
          <p:cNvSpPr/>
          <p:nvPr/>
        </p:nvSpPr>
        <p:spPr>
          <a:xfrm>
            <a:off x="1752602" y="776263"/>
            <a:ext cx="4352923" cy="461665"/>
          </a:xfrm>
          <a:prstGeom prst="rect">
            <a:avLst/>
          </a:prstGeom>
        </p:spPr>
        <p:txBody>
          <a:bodyPr wrap="square">
            <a:spAutoFit/>
          </a:bodyPr>
          <a:lstStyle/>
          <a:p>
            <a:r>
              <a:rPr lang="pl-PL" sz="2400" b="1" dirty="0" smtClean="0">
                <a:solidFill>
                  <a:schemeClr val="tx2">
                    <a:lumMod val="75000"/>
                  </a:schemeClr>
                </a:solidFill>
                <a:latin typeface="TitilliumText25L"/>
              </a:rPr>
              <a:t> A. Informacje o projekcie</a:t>
            </a:r>
          </a:p>
        </p:txBody>
      </p:sp>
      <p:sp>
        <p:nvSpPr>
          <p:cNvPr id="6" name="pole tekstowe 5"/>
          <p:cNvSpPr txBox="1"/>
          <p:nvPr/>
        </p:nvSpPr>
        <p:spPr>
          <a:xfrm>
            <a:off x="883921" y="1828802"/>
            <a:ext cx="7553324" cy="3250121"/>
          </a:xfrm>
          <a:prstGeom prst="rect">
            <a:avLst/>
          </a:prstGeom>
          <a:noFill/>
        </p:spPr>
        <p:txBody>
          <a:bodyPr wrap="square" rtlCol="0">
            <a:spAutoFit/>
          </a:bodyPr>
          <a:lstStyle/>
          <a:p>
            <a:pPr marL="0" lvl="3" algn="just">
              <a:lnSpc>
                <a:spcPct val="114000"/>
              </a:lnSpc>
            </a:pPr>
            <a:r>
              <a:rPr lang="pl-PL" sz="2000" dirty="0" smtClean="0">
                <a:solidFill>
                  <a:schemeClr val="tx2">
                    <a:lumMod val="75000"/>
                  </a:schemeClr>
                </a:solidFill>
                <a:latin typeface="TitilliumText25L"/>
              </a:rPr>
              <a:t>Sekcja </a:t>
            </a:r>
            <a:r>
              <a:rPr lang="pl-PL" sz="2000" b="1" dirty="0" smtClean="0">
                <a:solidFill>
                  <a:schemeClr val="tx2">
                    <a:lumMod val="75000"/>
                  </a:schemeClr>
                </a:solidFill>
                <a:latin typeface="TitilliumText25L"/>
              </a:rPr>
              <a:t>A. Informacje o projekcie </a:t>
            </a:r>
            <a:r>
              <a:rPr lang="pl-PL" sz="2000" dirty="0" smtClean="0">
                <a:solidFill>
                  <a:schemeClr val="tx2">
                    <a:lumMod val="75000"/>
                  </a:schemeClr>
                </a:solidFill>
                <a:latin typeface="TitilliumText25L"/>
              </a:rPr>
              <a:t>zawiera następujące informacje:</a:t>
            </a:r>
          </a:p>
          <a:p>
            <a:pPr marL="284400" lvl="3" indent="-284400" algn="just">
              <a:lnSpc>
                <a:spcPct val="114000"/>
              </a:lnSpc>
              <a:buFont typeface="Wingdings" pitchFamily="2" charset="2"/>
              <a:buChar char="Ø"/>
            </a:pPr>
            <a:r>
              <a:rPr lang="pl-PL" sz="2000" dirty="0" smtClean="0">
                <a:solidFill>
                  <a:schemeClr val="tx2">
                    <a:lumMod val="75000"/>
                  </a:schemeClr>
                </a:solidFill>
                <a:latin typeface="TitilliumText25L"/>
              </a:rPr>
              <a:t>A.1 Okres realizacji projektu</a:t>
            </a:r>
          </a:p>
          <a:p>
            <a:pPr marL="284400" lvl="3" indent="-284400" algn="just">
              <a:lnSpc>
                <a:spcPct val="114000"/>
              </a:lnSpc>
              <a:buFont typeface="Wingdings" pitchFamily="2" charset="2"/>
              <a:buChar char="Ø"/>
            </a:pPr>
            <a:r>
              <a:rPr lang="pl-PL" sz="2000" dirty="0" smtClean="0">
                <a:solidFill>
                  <a:schemeClr val="tx2">
                    <a:lumMod val="75000"/>
                  </a:schemeClr>
                </a:solidFill>
                <a:latin typeface="TitilliumText25L"/>
              </a:rPr>
              <a:t>A.3 Charakter projektu: stacjonarny/niestacjonarny. </a:t>
            </a:r>
            <a:endParaRPr lang="pl-PL" sz="2000" u="sng" dirty="0" smtClean="0">
              <a:solidFill>
                <a:schemeClr val="tx2">
                  <a:lumMod val="75000"/>
                </a:schemeClr>
              </a:solidFill>
              <a:latin typeface="TitilliumText25L"/>
            </a:endParaRPr>
          </a:p>
          <a:p>
            <a:pPr marL="284400" lvl="3" indent="-284400" algn="just">
              <a:lnSpc>
                <a:spcPct val="114000"/>
              </a:lnSpc>
              <a:buFont typeface="Wingdings" pitchFamily="2" charset="2"/>
              <a:buChar char="Ø"/>
            </a:pPr>
            <a:r>
              <a:rPr lang="pl-PL" sz="2000" dirty="0" smtClean="0">
                <a:solidFill>
                  <a:schemeClr val="tx2">
                    <a:lumMod val="75000"/>
                  </a:schemeClr>
                </a:solidFill>
                <a:latin typeface="TitilliumText25L"/>
              </a:rPr>
              <a:t>A.4 Miejsca realizacji projektu</a:t>
            </a:r>
          </a:p>
          <a:p>
            <a:pPr marL="284400" lvl="3" indent="-284400" algn="just">
              <a:lnSpc>
                <a:spcPct val="114000"/>
              </a:lnSpc>
              <a:buFont typeface="Wingdings" pitchFamily="2" charset="2"/>
              <a:buChar char="Ø"/>
            </a:pPr>
            <a:r>
              <a:rPr lang="pl-PL" sz="2000" dirty="0" smtClean="0">
                <a:solidFill>
                  <a:schemeClr val="tx2">
                    <a:lumMod val="75000"/>
                  </a:schemeClr>
                </a:solidFill>
                <a:latin typeface="TitilliumText25L"/>
              </a:rPr>
              <a:t>A.5 Realizacja projektu na terenie Specjalnej Strefy Włączenia</a:t>
            </a:r>
          </a:p>
          <a:p>
            <a:pPr marL="284400" lvl="3" indent="-284400" algn="just">
              <a:lnSpc>
                <a:spcPct val="114000"/>
              </a:lnSpc>
              <a:buFont typeface="Wingdings" pitchFamily="2" charset="2"/>
              <a:buChar char="Ø"/>
            </a:pPr>
            <a:r>
              <a:rPr lang="pl-PL" sz="2000" dirty="0" smtClean="0">
                <a:solidFill>
                  <a:schemeClr val="tx2">
                    <a:lumMod val="75000"/>
                  </a:schemeClr>
                </a:solidFill>
                <a:latin typeface="TitilliumText25L"/>
              </a:rPr>
              <a:t>A.6 Realizacja projektu terenie Specjalnej Strefy Ekonomicznej</a:t>
            </a:r>
          </a:p>
          <a:p>
            <a:pPr marL="284400" lvl="3" indent="-284400" algn="just">
              <a:lnSpc>
                <a:spcPct val="114000"/>
              </a:lnSpc>
              <a:buFont typeface="Wingdings" pitchFamily="2" charset="2"/>
              <a:buChar char="Ø"/>
            </a:pPr>
            <a:r>
              <a:rPr lang="pl-PL" sz="2000" dirty="0" smtClean="0">
                <a:solidFill>
                  <a:schemeClr val="tx2">
                    <a:lumMod val="75000"/>
                  </a:schemeClr>
                </a:solidFill>
                <a:latin typeface="TitilliumText25L"/>
              </a:rPr>
              <a:t>A.9. Zintegrowane Inwestycje Terytorialne</a:t>
            </a:r>
          </a:p>
          <a:p>
            <a:pPr marL="284400" lvl="3" indent="-284400" algn="just">
              <a:lnSpc>
                <a:spcPct val="114000"/>
              </a:lnSpc>
              <a:buFont typeface="Wingdings" pitchFamily="2" charset="2"/>
              <a:buChar char="Ø"/>
            </a:pPr>
            <a:r>
              <a:rPr lang="pl-PL" sz="2000" dirty="0" smtClean="0">
                <a:solidFill>
                  <a:schemeClr val="tx2">
                    <a:lumMod val="75000"/>
                  </a:schemeClr>
                </a:solidFill>
                <a:latin typeface="TitilliumText25L"/>
              </a:rPr>
              <a:t>A.12 </a:t>
            </a:r>
            <a:r>
              <a:rPr lang="pl-PL" sz="2000" dirty="0" smtClean="0">
                <a:latin typeface="TitilliumText25L"/>
              </a:rPr>
              <a:t>Pomocy publiczna</a:t>
            </a:r>
          </a:p>
        </p:txBody>
      </p:sp>
      <p:pic>
        <p:nvPicPr>
          <p:cNvPr id="7" name="Obraz 8"/>
          <p:cNvPicPr>
            <a:picLocks noChangeAspect="1"/>
          </p:cNvPicPr>
          <p:nvPr/>
        </p:nvPicPr>
        <p:blipFill>
          <a:blip r:embed="rId4" cstate="print"/>
          <a:srcRect/>
          <a:stretch>
            <a:fillRect/>
          </a:stretch>
        </p:blipFill>
        <p:spPr bwMode="auto">
          <a:xfrm>
            <a:off x="7108439" y="247740"/>
            <a:ext cx="1762095" cy="1370072"/>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65480" y="406903"/>
            <a:ext cx="7104180" cy="4467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64350" y="1385398"/>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52602" y="776263"/>
            <a:ext cx="4352923" cy="461665"/>
          </a:xfrm>
          <a:prstGeom prst="rect">
            <a:avLst/>
          </a:prstGeom>
        </p:spPr>
        <p:txBody>
          <a:bodyPr wrap="square">
            <a:spAutoFit/>
          </a:bodyPr>
          <a:lstStyle/>
          <a:p>
            <a:r>
              <a:rPr lang="pl-PL" sz="2400" b="1" dirty="0" smtClean="0">
                <a:solidFill>
                  <a:schemeClr val="tx2">
                    <a:lumMod val="75000"/>
                  </a:schemeClr>
                </a:solidFill>
                <a:latin typeface="TitilliumText25L"/>
              </a:rPr>
              <a:t> A. Informacje o projekcie</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914401" y="2209803"/>
            <a:ext cx="7553324" cy="3816429"/>
          </a:xfrm>
          <a:prstGeom prst="rect">
            <a:avLst/>
          </a:prstGeom>
          <a:noFill/>
        </p:spPr>
        <p:txBody>
          <a:bodyPr wrap="square" rtlCol="0">
            <a:spAutoFit/>
          </a:bodyPr>
          <a:lstStyle/>
          <a:p>
            <a:pPr marL="0" lvl="3" algn="just"/>
            <a:r>
              <a:rPr lang="pl-PL" sz="2200" dirty="0" smtClean="0">
                <a:solidFill>
                  <a:schemeClr val="tx2">
                    <a:lumMod val="75000"/>
                  </a:schemeClr>
                </a:solidFill>
                <a:latin typeface="TitilliumText25L"/>
              </a:rPr>
              <a:t>Sekcja </a:t>
            </a:r>
            <a:r>
              <a:rPr lang="pl-PL" sz="2200" b="1" dirty="0" smtClean="0">
                <a:solidFill>
                  <a:schemeClr val="tx2">
                    <a:lumMod val="75000"/>
                  </a:schemeClr>
                </a:solidFill>
                <a:latin typeface="TitilliumText25L"/>
              </a:rPr>
              <a:t>A. Informacje o projekcie </a:t>
            </a:r>
            <a:r>
              <a:rPr lang="pl-PL" sz="2200" dirty="0" smtClean="0">
                <a:solidFill>
                  <a:schemeClr val="tx2">
                    <a:lumMod val="75000"/>
                  </a:schemeClr>
                </a:solidFill>
                <a:latin typeface="TitilliumText25L"/>
              </a:rPr>
              <a:t>zawierają informacje dotyczące:</a:t>
            </a:r>
          </a:p>
          <a:p>
            <a:pPr marL="0" lvl="3" algn="just">
              <a:buFont typeface="Wingdings" pitchFamily="2" charset="2"/>
              <a:buChar char="Ø"/>
            </a:pPr>
            <a:r>
              <a:rPr lang="pl-PL" sz="2200" dirty="0" smtClean="0">
                <a:solidFill>
                  <a:schemeClr val="tx2">
                    <a:lumMod val="75000"/>
                  </a:schemeClr>
                </a:solidFill>
                <a:latin typeface="TitilliumText25L"/>
              </a:rPr>
              <a:t> Okresu realizacji projektu</a:t>
            </a:r>
          </a:p>
          <a:p>
            <a:pPr marL="0" lvl="3" algn="just">
              <a:buFont typeface="Wingdings" pitchFamily="2" charset="2"/>
              <a:buChar char="Ø"/>
            </a:pPr>
            <a:r>
              <a:rPr lang="pl-PL" sz="2200" dirty="0" smtClean="0">
                <a:solidFill>
                  <a:schemeClr val="tx2">
                    <a:lumMod val="75000"/>
                  </a:schemeClr>
                </a:solidFill>
                <a:latin typeface="TitilliumText25L"/>
              </a:rPr>
              <a:t> Charakteru projektu</a:t>
            </a:r>
          </a:p>
          <a:p>
            <a:pPr marL="0" lvl="3" algn="just">
              <a:buFont typeface="Wingdings" pitchFamily="2" charset="2"/>
              <a:buChar char="Ø"/>
            </a:pPr>
            <a:r>
              <a:rPr lang="pl-PL" sz="2200" dirty="0" smtClean="0">
                <a:solidFill>
                  <a:schemeClr val="tx2">
                    <a:lumMod val="75000"/>
                  </a:schemeClr>
                </a:solidFill>
                <a:latin typeface="TitilliumText25L"/>
              </a:rPr>
              <a:t> Miejsca realizacji projektu</a:t>
            </a:r>
          </a:p>
          <a:p>
            <a:pPr marL="0" lvl="3" algn="just">
              <a:buFont typeface="Wingdings" pitchFamily="2" charset="2"/>
              <a:buChar char="Ø"/>
            </a:pPr>
            <a:r>
              <a:rPr lang="pl-PL" sz="2200" dirty="0" smtClean="0">
                <a:solidFill>
                  <a:schemeClr val="tx2">
                    <a:lumMod val="75000"/>
                  </a:schemeClr>
                </a:solidFill>
                <a:latin typeface="TitilliumText25L"/>
              </a:rPr>
              <a:t> Czy projekt jest realizowany na terenie Specjalnej Strefy Włączenia?</a:t>
            </a:r>
          </a:p>
          <a:p>
            <a:pPr marL="0" lvl="3" algn="just">
              <a:buFont typeface="Wingdings" pitchFamily="2" charset="2"/>
              <a:buChar char="Ø"/>
            </a:pPr>
            <a:r>
              <a:rPr lang="pl-PL" sz="2200" dirty="0" smtClean="0">
                <a:solidFill>
                  <a:schemeClr val="tx2">
                    <a:lumMod val="75000"/>
                  </a:schemeClr>
                </a:solidFill>
                <a:latin typeface="TitilliumText25L"/>
              </a:rPr>
              <a:t> Czy projekt jest realizowany na terenie Specjalnej Strefy Ekonomicznej?</a:t>
            </a:r>
          </a:p>
          <a:p>
            <a:pPr marL="0" lvl="3" algn="just">
              <a:buFont typeface="Wingdings" pitchFamily="2" charset="2"/>
              <a:buChar char="Ø"/>
            </a:pPr>
            <a:r>
              <a:rPr lang="pl-PL" sz="2200" dirty="0" smtClean="0">
                <a:solidFill>
                  <a:schemeClr val="tx2">
                    <a:lumMod val="75000"/>
                  </a:schemeClr>
                </a:solidFill>
                <a:latin typeface="TitilliumText25L"/>
              </a:rPr>
              <a:t> Zintegrowanych Inwestycje Terytorialne</a:t>
            </a:r>
          </a:p>
          <a:p>
            <a:pPr marL="0" lvl="3" algn="just">
              <a:buFont typeface="Wingdings" pitchFamily="2" charset="2"/>
              <a:buChar char="Ø"/>
            </a:pPr>
            <a:r>
              <a:rPr lang="pl-PL" sz="2200" dirty="0" smtClean="0">
                <a:solidFill>
                  <a:schemeClr val="tx2">
                    <a:lumMod val="75000"/>
                  </a:schemeClr>
                </a:solidFill>
                <a:latin typeface="TitilliumText25L"/>
              </a:rPr>
              <a:t> </a:t>
            </a:r>
            <a:r>
              <a:rPr lang="pl-PL" sz="2200" dirty="0" smtClean="0">
                <a:solidFill>
                  <a:srgbClr val="FF0000"/>
                </a:solidFill>
                <a:latin typeface="TitilliumText25L"/>
              </a:rPr>
              <a:t>Pomocy publicznej</a:t>
            </a:r>
          </a:p>
        </p:txBody>
      </p:sp>
      <p:pic>
        <p:nvPicPr>
          <p:cNvPr id="20" name="Obraz 8"/>
          <p:cNvPicPr>
            <a:picLocks noChangeAspect="1"/>
          </p:cNvPicPr>
          <p:nvPr/>
        </p:nvPicPr>
        <p:blipFill>
          <a:blip r:embed="rId7" cstate="print"/>
          <a:srcRect/>
          <a:stretch>
            <a:fillRect/>
          </a:stretch>
        </p:blipFill>
        <p:spPr bwMode="auto">
          <a:xfrm>
            <a:off x="7108439" y="247740"/>
            <a:ext cx="1762095" cy="1370072"/>
          </a:xfrm>
          <a:prstGeom prst="rect">
            <a:avLst/>
          </a:prstGeom>
          <a:noFill/>
          <a:ln w="9525">
            <a:noFill/>
            <a:miter lim="800000"/>
            <a:headEnd/>
            <a:tailEnd/>
          </a:ln>
        </p:spPr>
      </p:pic>
      <p:pic>
        <p:nvPicPr>
          <p:cNvPr id="21" name="Obraz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975" y="0"/>
            <a:ext cx="9144000" cy="6858000"/>
          </a:xfrm>
          <a:prstGeom prst="rect">
            <a:avLst/>
          </a:prstGeom>
        </p:spPr>
      </p:pic>
      <p:pic>
        <p:nvPicPr>
          <p:cNvPr id="22" name="Obraz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031" y="559303"/>
            <a:ext cx="1085850" cy="1152525"/>
          </a:xfrm>
          <a:prstGeom prst="rect">
            <a:avLst/>
          </a:prstGeom>
        </p:spPr>
      </p:pic>
      <p:sp>
        <p:nvSpPr>
          <p:cNvPr id="23" name="Prostokąt 22"/>
          <p:cNvSpPr/>
          <p:nvPr/>
        </p:nvSpPr>
        <p:spPr>
          <a:xfrm>
            <a:off x="1905002" y="928663"/>
            <a:ext cx="4762498" cy="461665"/>
          </a:xfrm>
          <a:prstGeom prst="rect">
            <a:avLst/>
          </a:prstGeom>
        </p:spPr>
        <p:txBody>
          <a:bodyPr wrap="square">
            <a:spAutoFit/>
          </a:bodyPr>
          <a:lstStyle/>
          <a:p>
            <a:r>
              <a:rPr lang="pl-PL" sz="2400" b="1" dirty="0" smtClean="0">
                <a:solidFill>
                  <a:schemeClr val="tx2">
                    <a:lumMod val="75000"/>
                  </a:schemeClr>
                </a:solidFill>
                <a:latin typeface="TitilliumText25L"/>
              </a:rPr>
              <a:t> B. Informacje o wnioskodawcy</a:t>
            </a:r>
          </a:p>
        </p:txBody>
      </p:sp>
      <p:sp>
        <p:nvSpPr>
          <p:cNvPr id="24" name="pole tekstowe 23"/>
          <p:cNvSpPr txBox="1"/>
          <p:nvPr/>
        </p:nvSpPr>
        <p:spPr>
          <a:xfrm>
            <a:off x="750570" y="1988823"/>
            <a:ext cx="8143875" cy="3355149"/>
          </a:xfrm>
          <a:prstGeom prst="rect">
            <a:avLst/>
          </a:prstGeom>
          <a:noFill/>
        </p:spPr>
        <p:txBody>
          <a:bodyPr wrap="square" rtlCol="0">
            <a:spAutoFit/>
          </a:bodyPr>
          <a:lstStyle/>
          <a:p>
            <a:pPr marL="0" lvl="3" algn="just">
              <a:lnSpc>
                <a:spcPct val="114000"/>
              </a:lnSpc>
            </a:pPr>
            <a:r>
              <a:rPr lang="pl-PL" sz="1900" dirty="0" smtClean="0">
                <a:solidFill>
                  <a:schemeClr val="tx2">
                    <a:lumMod val="75000"/>
                  </a:schemeClr>
                </a:solidFill>
                <a:latin typeface="TitilliumText25L"/>
              </a:rPr>
              <a:t>Sekcja </a:t>
            </a:r>
            <a:r>
              <a:rPr lang="pl-PL" sz="1900" b="1" dirty="0" smtClean="0">
                <a:solidFill>
                  <a:schemeClr val="tx2">
                    <a:lumMod val="75000"/>
                  </a:schemeClr>
                </a:solidFill>
                <a:latin typeface="TitilliumText25L"/>
              </a:rPr>
              <a:t>B. Informacje o wnioskodawcy </a:t>
            </a:r>
            <a:r>
              <a:rPr lang="pl-PL" sz="1900" dirty="0" smtClean="0">
                <a:solidFill>
                  <a:schemeClr val="tx2">
                    <a:lumMod val="75000"/>
                  </a:schemeClr>
                </a:solidFill>
                <a:latin typeface="TitilliumText25L"/>
              </a:rPr>
              <a:t>zawiera następujące  informacje:</a:t>
            </a:r>
          </a:p>
          <a:p>
            <a:pPr marL="284400" lvl="3" indent="-284400" algn="just">
              <a:lnSpc>
                <a:spcPct val="114000"/>
              </a:lnSpc>
              <a:buFont typeface="Wingdings" pitchFamily="2" charset="2"/>
              <a:buChar char="Ø"/>
            </a:pPr>
            <a:r>
              <a:rPr lang="pl-PL" sz="1900" dirty="0" smtClean="0">
                <a:solidFill>
                  <a:schemeClr val="tx2">
                    <a:lumMod val="75000"/>
                  </a:schemeClr>
                </a:solidFill>
                <a:latin typeface="TitilliumText25L"/>
              </a:rPr>
              <a:t>B.1 Dane podstawowe wnioskodawcy, m.in. nazwa wnioskodawcy, NIP, adres </a:t>
            </a:r>
          </a:p>
          <a:p>
            <a:pPr marL="284400" lvl="3" indent="-284400" algn="just">
              <a:lnSpc>
                <a:spcPct val="114000"/>
              </a:lnSpc>
              <a:buFont typeface="Wingdings" pitchFamily="2" charset="2"/>
              <a:buChar char="Ø"/>
            </a:pPr>
            <a:r>
              <a:rPr lang="pl-PL" sz="1900" dirty="0" smtClean="0">
                <a:solidFill>
                  <a:schemeClr val="tx2">
                    <a:lumMod val="75000"/>
                  </a:schemeClr>
                </a:solidFill>
                <a:latin typeface="TitilliumText25L"/>
              </a:rPr>
              <a:t>B.2 Typ wnioskodawcy: mikro-, małe i średnie przedsiębiorstwo, </a:t>
            </a:r>
          </a:p>
          <a:p>
            <a:pPr marL="284400" lvl="3" indent="-284400" algn="just">
              <a:lnSpc>
                <a:spcPct val="114000"/>
              </a:lnSpc>
              <a:buFont typeface="Wingdings" pitchFamily="2" charset="2"/>
              <a:buChar char="Ø"/>
            </a:pPr>
            <a:r>
              <a:rPr lang="pl-PL" sz="1900" dirty="0" smtClean="0">
                <a:solidFill>
                  <a:schemeClr val="tx2">
                    <a:lumMod val="75000"/>
                  </a:schemeClr>
                </a:solidFill>
                <a:latin typeface="TitilliumText25L"/>
              </a:rPr>
              <a:t>B.3 Forma własności: m.in. krajowe  osoby fizyczne,</a:t>
            </a:r>
          </a:p>
          <a:p>
            <a:pPr marL="284400" lvl="3" indent="-284400" algn="just">
              <a:lnSpc>
                <a:spcPct val="114000"/>
              </a:lnSpc>
              <a:buFont typeface="Wingdings" pitchFamily="2" charset="2"/>
              <a:buChar char="Ø"/>
            </a:pPr>
            <a:r>
              <a:rPr lang="pl-PL" sz="1900" dirty="0" smtClean="0">
                <a:solidFill>
                  <a:schemeClr val="tx2">
                    <a:lumMod val="75000"/>
                  </a:schemeClr>
                </a:solidFill>
                <a:latin typeface="TitilliumText25L"/>
              </a:rPr>
              <a:t>B.4 Forma prawna, m.in. osoba fizyczna prowadząca działalność gospodarczą,</a:t>
            </a:r>
          </a:p>
          <a:p>
            <a:pPr marL="284400" lvl="3" indent="-284400" algn="just">
              <a:lnSpc>
                <a:spcPct val="114000"/>
              </a:lnSpc>
              <a:buFont typeface="Wingdings" pitchFamily="2" charset="2"/>
              <a:buChar char="Ø"/>
            </a:pPr>
            <a:r>
              <a:rPr lang="pl-PL" sz="1900" dirty="0" smtClean="0">
                <a:solidFill>
                  <a:schemeClr val="tx2">
                    <a:lumMod val="75000"/>
                  </a:schemeClr>
                </a:solidFill>
                <a:latin typeface="TitilliumText25L"/>
              </a:rPr>
              <a:t>B.5Forma ewidencji księgowej, m.in. pełna księgowość, podatkowa księga przychodów i rozchodów</a:t>
            </a:r>
          </a:p>
          <a:p>
            <a:pPr marL="0" lvl="3" algn="just">
              <a:lnSpc>
                <a:spcPct val="114000"/>
              </a:lnSpc>
              <a:buFont typeface="Wingdings" pitchFamily="2" charset="2"/>
              <a:buChar char="Ø"/>
            </a:pPr>
            <a:endParaRPr lang="pl-PL" sz="1500" dirty="0" smtClean="0">
              <a:solidFill>
                <a:schemeClr val="tx2">
                  <a:lumMod val="75000"/>
                </a:schemeClr>
              </a:solidFill>
              <a:latin typeface="TitilliumText25L"/>
            </a:endParaRPr>
          </a:p>
        </p:txBody>
      </p:sp>
      <p:pic>
        <p:nvPicPr>
          <p:cNvPr id="25" name="Obraz 8"/>
          <p:cNvPicPr>
            <a:picLocks noChangeAspect="1"/>
          </p:cNvPicPr>
          <p:nvPr/>
        </p:nvPicPr>
        <p:blipFill>
          <a:blip r:embed="rId7" cstate="print"/>
          <a:srcRect/>
          <a:stretch>
            <a:fillRect/>
          </a:stretch>
        </p:blipFill>
        <p:spPr bwMode="auto">
          <a:xfrm>
            <a:off x="7260839" y="400140"/>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975" y="805"/>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177" y="338537"/>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pic>
        <p:nvPicPr>
          <p:cNvPr id="10" name="Obraz 8"/>
          <p:cNvPicPr>
            <a:picLocks noChangeAspect="1"/>
          </p:cNvPicPr>
          <p:nvPr/>
        </p:nvPicPr>
        <p:blipFill>
          <a:blip r:embed="rId7" cstate="print"/>
          <a:srcRect/>
          <a:stretch>
            <a:fillRect/>
          </a:stretch>
        </p:blipFill>
        <p:spPr bwMode="auto">
          <a:xfrm>
            <a:off x="7050280" y="272398"/>
            <a:ext cx="1734797" cy="1348847"/>
          </a:xfrm>
          <a:prstGeom prst="rect">
            <a:avLst/>
          </a:prstGeom>
          <a:noFill/>
          <a:ln w="9525">
            <a:noFill/>
            <a:miter lim="800000"/>
            <a:headEnd/>
            <a:tailEnd/>
          </a:ln>
        </p:spPr>
      </p:pic>
      <p:sp>
        <p:nvSpPr>
          <p:cNvPr id="16" name="Prostokąt 15"/>
          <p:cNvSpPr/>
          <p:nvPr/>
        </p:nvSpPr>
        <p:spPr>
          <a:xfrm>
            <a:off x="1742536" y="728337"/>
            <a:ext cx="4983004" cy="461665"/>
          </a:xfrm>
          <a:prstGeom prst="rect">
            <a:avLst/>
          </a:prstGeom>
        </p:spPr>
        <p:txBody>
          <a:bodyPr wrap="square">
            <a:spAutoFit/>
          </a:bodyPr>
          <a:lstStyle/>
          <a:p>
            <a:pPr algn="just">
              <a:buFont typeface="Arial" charset="0"/>
              <a:buNone/>
            </a:pPr>
            <a:r>
              <a:rPr lang="pl-PL" sz="2400" b="1" dirty="0" smtClean="0">
                <a:solidFill>
                  <a:schemeClr val="tx2">
                    <a:lumMod val="75000"/>
                  </a:schemeClr>
                </a:solidFill>
                <a:latin typeface="TitilliumText25L"/>
              </a:rPr>
              <a:t>Inwestycja początkowa </a:t>
            </a:r>
            <a:r>
              <a:rPr lang="pl-PL" sz="2400" dirty="0" smtClean="0">
                <a:solidFill>
                  <a:schemeClr val="tx2">
                    <a:lumMod val="75000"/>
                  </a:schemeClr>
                </a:solidFill>
                <a:latin typeface="TitilliumText25L"/>
              </a:rPr>
              <a:t>oznacza:</a:t>
            </a:r>
          </a:p>
        </p:txBody>
      </p:sp>
      <p:sp>
        <p:nvSpPr>
          <p:cNvPr id="17" name="Prostokąt 16"/>
          <p:cNvSpPr/>
          <p:nvPr/>
        </p:nvSpPr>
        <p:spPr>
          <a:xfrm>
            <a:off x="633367" y="1597832"/>
            <a:ext cx="8050139" cy="4977645"/>
          </a:xfrm>
          <a:prstGeom prst="rect">
            <a:avLst/>
          </a:prstGeom>
        </p:spPr>
        <p:txBody>
          <a:bodyPr wrap="square">
            <a:spAutoFit/>
          </a:bodyPr>
          <a:lstStyle/>
          <a:p>
            <a:pPr algn="just">
              <a:lnSpc>
                <a:spcPct val="113000"/>
              </a:lnSpc>
              <a:spcAft>
                <a:spcPts val="600"/>
              </a:spcAft>
              <a:buFont typeface="Wingdings" pitchFamily="2" charset="2"/>
              <a:buChar char="Ø"/>
            </a:pPr>
            <a:r>
              <a:rPr lang="pl-PL" sz="2200" b="1" dirty="0" smtClean="0">
                <a:solidFill>
                  <a:schemeClr val="tx2">
                    <a:lumMod val="75000"/>
                  </a:schemeClr>
                </a:solidFill>
                <a:latin typeface="TitilliumText25L"/>
              </a:rPr>
              <a:t>  </a:t>
            </a:r>
            <a:r>
              <a:rPr lang="pl-PL" sz="2000" b="1" spc="40" dirty="0" smtClean="0">
                <a:solidFill>
                  <a:schemeClr val="tx2">
                    <a:lumMod val="75000"/>
                  </a:schemeClr>
                </a:solidFill>
                <a:latin typeface="TitilliumText25L"/>
              </a:rPr>
              <a:t>inwestycję w rzeczowe aktywa trwałe lub wartości niematerialne i prawne </a:t>
            </a:r>
            <a:r>
              <a:rPr lang="pl-PL" sz="2000" spc="40" dirty="0" smtClean="0">
                <a:solidFill>
                  <a:schemeClr val="tx2">
                    <a:lumMod val="75000"/>
                  </a:schemeClr>
                </a:solidFill>
                <a:latin typeface="TitilliumText25L"/>
              </a:rPr>
              <a:t>związane z:</a:t>
            </a:r>
            <a:r>
              <a:rPr lang="pl-PL" sz="2000" dirty="0" smtClean="0">
                <a:solidFill>
                  <a:schemeClr val="tx2">
                    <a:lumMod val="75000"/>
                  </a:schemeClr>
                </a:solidFill>
                <a:latin typeface="TitilliumText25L"/>
              </a:rPr>
              <a:t> </a:t>
            </a:r>
          </a:p>
          <a:p>
            <a:pPr algn="just">
              <a:spcAft>
                <a:spcPts val="600"/>
              </a:spcAft>
              <a:buFont typeface="Arial" pitchFamily="34" charset="0"/>
              <a:buChar char="•"/>
            </a:pPr>
            <a:r>
              <a:rPr lang="pl-PL" sz="2000" dirty="0" smtClean="0">
                <a:solidFill>
                  <a:schemeClr val="tx2">
                    <a:lumMod val="75000"/>
                  </a:schemeClr>
                </a:solidFill>
                <a:latin typeface="TitilliumText25L"/>
              </a:rPr>
              <a:t>  założeniem nowego zakładu,</a:t>
            </a:r>
          </a:p>
          <a:p>
            <a:pPr algn="just">
              <a:spcAft>
                <a:spcPts val="600"/>
              </a:spcAft>
              <a:buFont typeface="Arial" pitchFamily="34" charset="0"/>
              <a:buChar char="•"/>
            </a:pPr>
            <a:r>
              <a:rPr lang="pl-PL" sz="2000" dirty="0" smtClean="0">
                <a:solidFill>
                  <a:schemeClr val="tx2">
                    <a:lumMod val="75000"/>
                  </a:schemeClr>
                </a:solidFill>
                <a:latin typeface="TitilliumText25L"/>
              </a:rPr>
              <a:t>  zwiększeniem zdolności produkcyjnej istniejącego zakładu,</a:t>
            </a:r>
          </a:p>
          <a:p>
            <a:pPr marL="266700" indent="-266700" algn="just">
              <a:spcAft>
                <a:spcPts val="600"/>
              </a:spcAft>
              <a:buFont typeface="Arial" pitchFamily="34" charset="0"/>
              <a:buChar char="•"/>
            </a:pPr>
            <a:r>
              <a:rPr lang="pl-PL" sz="2000" dirty="0" smtClean="0">
                <a:solidFill>
                  <a:schemeClr val="tx2">
                    <a:lumMod val="75000"/>
                  </a:schemeClr>
                </a:solidFill>
                <a:latin typeface="TitilliumText25L"/>
              </a:rPr>
              <a:t>dywersyfikacją produkcji zakładu poprzez wprowadzenie  produktów uprzednio nieprodukowanych w zakładzie lub</a:t>
            </a:r>
          </a:p>
          <a:p>
            <a:pPr marL="266700" indent="-266700" algn="just">
              <a:spcAft>
                <a:spcPts val="600"/>
              </a:spcAft>
              <a:buFont typeface="Arial" pitchFamily="34" charset="0"/>
              <a:buChar char="•"/>
            </a:pPr>
            <a:r>
              <a:rPr lang="pl-PL" sz="2000" dirty="0" smtClean="0">
                <a:solidFill>
                  <a:schemeClr val="tx2">
                    <a:lumMod val="75000"/>
                  </a:schemeClr>
                </a:solidFill>
                <a:latin typeface="TitilliumText25L"/>
              </a:rPr>
              <a:t>zasadniczą zmianą dotyczącą procesu produkcyjnego istniejącego zakładu </a:t>
            </a:r>
          </a:p>
          <a:p>
            <a:pPr algn="just">
              <a:spcAft>
                <a:spcPts val="600"/>
              </a:spcAft>
            </a:pPr>
            <a:r>
              <a:rPr lang="pl-PL" sz="2000" dirty="0" smtClean="0">
                <a:solidFill>
                  <a:schemeClr val="tx2">
                    <a:lumMod val="75000"/>
                  </a:schemeClr>
                </a:solidFill>
                <a:latin typeface="TitilliumText25L"/>
              </a:rPr>
              <a:t>lub</a:t>
            </a:r>
            <a:endParaRPr lang="pl-PL" sz="2000" b="1" dirty="0" smtClean="0">
              <a:solidFill>
                <a:schemeClr val="tx2">
                  <a:lumMod val="75000"/>
                </a:schemeClr>
              </a:solidFill>
              <a:latin typeface="TitilliumText25L"/>
            </a:endParaRPr>
          </a:p>
          <a:p>
            <a:pPr algn="just">
              <a:buFont typeface="Wingdings" pitchFamily="2" charset="2"/>
              <a:buChar char="Ø"/>
            </a:pPr>
            <a:r>
              <a:rPr lang="pl-PL" sz="2000" b="1" dirty="0" smtClean="0">
                <a:solidFill>
                  <a:schemeClr val="tx2">
                    <a:lumMod val="75000"/>
                  </a:schemeClr>
                </a:solidFill>
                <a:latin typeface="TitilliumText25L"/>
              </a:rPr>
              <a:t>  </a:t>
            </a:r>
            <a:r>
              <a:rPr lang="pl-PL" sz="2000" b="1" spc="50" dirty="0" smtClean="0">
                <a:solidFill>
                  <a:schemeClr val="tx2">
                    <a:lumMod val="75000"/>
                  </a:schemeClr>
                </a:solidFill>
                <a:latin typeface="TitilliumText25L"/>
              </a:rPr>
              <a:t>nabycie aktywów należących do zakładu</a:t>
            </a:r>
            <a:r>
              <a:rPr lang="pl-PL" sz="2000" spc="50" dirty="0" smtClean="0">
                <a:solidFill>
                  <a:schemeClr val="tx2">
                    <a:lumMod val="75000"/>
                  </a:schemeClr>
                </a:solidFill>
                <a:latin typeface="TitilliumText25L"/>
              </a:rPr>
              <a:t>, który został zamknięty lub zostałby zamknięty, gdyby zakup nie nastąpił, przy czym aktywa nabywane są przez inwestora niezwiązanego ze sprzedawcą i wyklucza się samo nabycie akcji lub udziałów przedsiębiorstwa</a:t>
            </a:r>
            <a:endParaRPr lang="pl-PL" sz="2000" b="1" spc="50" dirty="0" smtClean="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64350" y="1385398"/>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52602" y="776263"/>
            <a:ext cx="4352923" cy="461665"/>
          </a:xfrm>
          <a:prstGeom prst="rect">
            <a:avLst/>
          </a:prstGeom>
        </p:spPr>
        <p:txBody>
          <a:bodyPr wrap="square">
            <a:spAutoFit/>
          </a:bodyPr>
          <a:lstStyle/>
          <a:p>
            <a:r>
              <a:rPr lang="pl-PL" sz="2400" b="1" dirty="0" smtClean="0">
                <a:solidFill>
                  <a:schemeClr val="tx2">
                    <a:lumMod val="75000"/>
                  </a:schemeClr>
                </a:solidFill>
                <a:latin typeface="TitilliumText25L"/>
              </a:rPr>
              <a:t> I. Karta tytułowa projektu</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962026" y="2371728"/>
            <a:ext cx="7553324" cy="2677656"/>
          </a:xfrm>
          <a:prstGeom prst="rect">
            <a:avLst/>
          </a:prstGeom>
          <a:noFill/>
        </p:spPr>
        <p:txBody>
          <a:bodyPr wrap="square" rtlCol="0">
            <a:spAutoFit/>
          </a:bodyPr>
          <a:lstStyle/>
          <a:p>
            <a:pPr marL="0" lvl="3" algn="just"/>
            <a:r>
              <a:rPr lang="pl-PL" sz="2400" b="1" dirty="0" smtClean="0">
                <a:solidFill>
                  <a:schemeClr val="tx2">
                    <a:lumMod val="75000"/>
                  </a:schemeClr>
                </a:solidFill>
                <a:latin typeface="TitilliumText25L"/>
              </a:rPr>
              <a:t>Karta tytułowa projektu </a:t>
            </a:r>
            <a:r>
              <a:rPr lang="pl-PL" sz="2400" dirty="0" smtClean="0">
                <a:solidFill>
                  <a:schemeClr val="tx2">
                    <a:lumMod val="75000"/>
                  </a:schemeClr>
                </a:solidFill>
                <a:latin typeface="TitilliumText25L"/>
              </a:rPr>
              <a:t>zawiera informacje dotyczące:</a:t>
            </a:r>
          </a:p>
          <a:p>
            <a:pPr marL="0" lvl="3" algn="just">
              <a:buFont typeface="Wingdings" pitchFamily="2" charset="2"/>
              <a:buChar char="Ø"/>
            </a:pPr>
            <a:r>
              <a:rPr lang="pl-PL" sz="2400" dirty="0" smtClean="0">
                <a:solidFill>
                  <a:schemeClr val="tx2">
                    <a:lumMod val="75000"/>
                  </a:schemeClr>
                </a:solidFill>
                <a:latin typeface="TitilliumText25L"/>
              </a:rPr>
              <a:t> Nazwy wnioskodawcy</a:t>
            </a:r>
          </a:p>
          <a:p>
            <a:pPr marL="0" lvl="3" algn="just">
              <a:buFont typeface="Wingdings" pitchFamily="2" charset="2"/>
              <a:buChar char="Ø"/>
            </a:pPr>
            <a:r>
              <a:rPr lang="pl-PL" sz="2400" dirty="0" smtClean="0">
                <a:solidFill>
                  <a:schemeClr val="tx2">
                    <a:lumMod val="75000"/>
                  </a:schemeClr>
                </a:solidFill>
                <a:latin typeface="TitilliumText25L"/>
              </a:rPr>
              <a:t> Tytułu projektu</a:t>
            </a:r>
          </a:p>
          <a:p>
            <a:pPr marL="0" lvl="3" algn="just">
              <a:buFont typeface="Wingdings" pitchFamily="2" charset="2"/>
              <a:buChar char="Ø"/>
            </a:pPr>
            <a:r>
              <a:rPr lang="pl-PL" sz="2400" dirty="0" smtClean="0">
                <a:solidFill>
                  <a:schemeClr val="tx2">
                    <a:lumMod val="75000"/>
                  </a:schemeClr>
                </a:solidFill>
                <a:latin typeface="TitilliumText25L"/>
              </a:rPr>
              <a:t> Określenia obszaru wsparcia</a:t>
            </a:r>
          </a:p>
          <a:p>
            <a:pPr marL="0" lvl="3" algn="just">
              <a:buFont typeface="Wingdings" pitchFamily="2" charset="2"/>
              <a:buChar char="Ø"/>
            </a:pPr>
            <a:r>
              <a:rPr lang="pl-PL" sz="2400" dirty="0" smtClean="0">
                <a:solidFill>
                  <a:schemeClr val="tx2">
                    <a:lumMod val="75000"/>
                  </a:schemeClr>
                </a:solidFill>
                <a:latin typeface="TitilliumText25L"/>
              </a:rPr>
              <a:t> Charakterystyki naboru</a:t>
            </a:r>
          </a:p>
          <a:p>
            <a:pPr marL="0" lvl="3" algn="just">
              <a:buFont typeface="Wingdings" pitchFamily="2" charset="2"/>
              <a:buChar char="Ø"/>
            </a:pPr>
            <a:r>
              <a:rPr lang="pl-PL" sz="2400" dirty="0" smtClean="0">
                <a:solidFill>
                  <a:schemeClr val="tx2">
                    <a:lumMod val="75000"/>
                  </a:schemeClr>
                </a:solidFill>
                <a:latin typeface="TitilliumText25L"/>
              </a:rPr>
              <a:t> Klasyfikacji projektu</a:t>
            </a:r>
          </a:p>
        </p:txBody>
      </p:sp>
      <p:pic>
        <p:nvPicPr>
          <p:cNvPr id="20" name="Obraz 8"/>
          <p:cNvPicPr>
            <a:picLocks noChangeAspect="1"/>
          </p:cNvPicPr>
          <p:nvPr/>
        </p:nvPicPr>
        <p:blipFill>
          <a:blip r:embed="rId7" cstate="print"/>
          <a:srcRect/>
          <a:stretch>
            <a:fillRect/>
          </a:stretch>
        </p:blipFill>
        <p:spPr bwMode="auto">
          <a:xfrm>
            <a:off x="7108439" y="247740"/>
            <a:ext cx="1762095" cy="1370072"/>
          </a:xfrm>
          <a:prstGeom prst="rect">
            <a:avLst/>
          </a:prstGeom>
          <a:noFill/>
          <a:ln w="9525">
            <a:noFill/>
            <a:miter lim="800000"/>
            <a:headEnd/>
            <a:tailEnd/>
          </a:ln>
        </p:spPr>
      </p:pic>
      <p:pic>
        <p:nvPicPr>
          <p:cNvPr id="21" name="Obraz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0"/>
            <a:ext cx="9144000" cy="6858000"/>
          </a:xfrm>
          <a:prstGeom prst="rect">
            <a:avLst/>
          </a:prstGeom>
        </p:spPr>
      </p:pic>
      <p:pic>
        <p:nvPicPr>
          <p:cNvPr id="22" name="Obraz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031" y="559303"/>
            <a:ext cx="1085850" cy="1152525"/>
          </a:xfrm>
          <a:prstGeom prst="rect">
            <a:avLst/>
          </a:prstGeom>
        </p:spPr>
      </p:pic>
      <p:sp>
        <p:nvSpPr>
          <p:cNvPr id="23" name="Prostokąt 22"/>
          <p:cNvSpPr/>
          <p:nvPr/>
        </p:nvSpPr>
        <p:spPr>
          <a:xfrm>
            <a:off x="1905002" y="928663"/>
            <a:ext cx="4762498" cy="461665"/>
          </a:xfrm>
          <a:prstGeom prst="rect">
            <a:avLst/>
          </a:prstGeom>
        </p:spPr>
        <p:txBody>
          <a:bodyPr wrap="square">
            <a:spAutoFit/>
          </a:bodyPr>
          <a:lstStyle/>
          <a:p>
            <a:r>
              <a:rPr lang="pl-PL" sz="2400" b="1" dirty="0" smtClean="0">
                <a:solidFill>
                  <a:schemeClr val="tx2">
                    <a:lumMod val="75000"/>
                  </a:schemeClr>
                </a:solidFill>
                <a:latin typeface="TitilliumText25L"/>
              </a:rPr>
              <a:t> B. Informacje o wnioskodawcy</a:t>
            </a:r>
          </a:p>
        </p:txBody>
      </p:sp>
      <p:sp>
        <p:nvSpPr>
          <p:cNvPr id="24" name="pole tekstowe 23"/>
          <p:cNvSpPr txBox="1"/>
          <p:nvPr/>
        </p:nvSpPr>
        <p:spPr>
          <a:xfrm>
            <a:off x="781050" y="1866903"/>
            <a:ext cx="8143875" cy="3425297"/>
          </a:xfrm>
          <a:prstGeom prst="rect">
            <a:avLst/>
          </a:prstGeom>
          <a:noFill/>
        </p:spPr>
        <p:txBody>
          <a:bodyPr wrap="square" rtlCol="0">
            <a:spAutoFit/>
          </a:bodyPr>
          <a:lstStyle/>
          <a:p>
            <a:pPr marL="280800" lvl="3" indent="-284400" algn="just">
              <a:lnSpc>
                <a:spcPct val="114000"/>
              </a:lnSpc>
              <a:buFont typeface="Wingdings" pitchFamily="2" charset="2"/>
              <a:buChar char="Ø"/>
            </a:pPr>
            <a:r>
              <a:rPr lang="pl-PL" sz="1900" dirty="0" smtClean="0">
                <a:solidFill>
                  <a:schemeClr val="tx2">
                    <a:lumMod val="75000"/>
                  </a:schemeClr>
                </a:solidFill>
                <a:latin typeface="TitilliumText25L"/>
              </a:rPr>
              <a:t>B.6 Osoba/y uprawniona/e do reprezentowania wnioskodawcy</a:t>
            </a:r>
          </a:p>
          <a:p>
            <a:pPr marL="280800" lvl="3" indent="-284400" algn="just">
              <a:lnSpc>
                <a:spcPct val="114000"/>
              </a:lnSpc>
              <a:buFont typeface="Wingdings" pitchFamily="2" charset="2"/>
              <a:buChar char="Ø"/>
            </a:pPr>
            <a:r>
              <a:rPr lang="pl-PL" sz="1900" dirty="0" smtClean="0">
                <a:solidFill>
                  <a:schemeClr val="tx2">
                    <a:lumMod val="75000"/>
                  </a:schemeClr>
                </a:solidFill>
                <a:latin typeface="TitilliumText25L"/>
              </a:rPr>
              <a:t>B.7 Osoba/y do kontaktów roboczych w sprawie projektu</a:t>
            </a:r>
          </a:p>
          <a:p>
            <a:pPr marL="280800" lvl="3" indent="-284400" algn="just">
              <a:lnSpc>
                <a:spcPct val="114000"/>
              </a:lnSpc>
              <a:buFont typeface="Wingdings" pitchFamily="2" charset="2"/>
              <a:buChar char="Ø"/>
            </a:pPr>
            <a:r>
              <a:rPr lang="pl-PL" sz="1900" dirty="0" smtClean="0">
                <a:solidFill>
                  <a:schemeClr val="tx2">
                    <a:lumMod val="75000"/>
                  </a:schemeClr>
                </a:solidFill>
                <a:latin typeface="TitilliumText25L"/>
              </a:rPr>
              <a:t>B.8 Charakterystyka podmiotu prowadzącego działalność gospodarczą </a:t>
            </a:r>
          </a:p>
          <a:p>
            <a:pPr marL="280800" lvl="3" indent="-284400" algn="just">
              <a:lnSpc>
                <a:spcPct val="114000"/>
              </a:lnSpc>
            </a:pPr>
            <a:r>
              <a:rPr lang="pl-PL" sz="1900" dirty="0" smtClean="0">
                <a:solidFill>
                  <a:schemeClr val="tx2">
                    <a:lumMod val="75000"/>
                  </a:schemeClr>
                </a:solidFill>
                <a:latin typeface="TitilliumText25L"/>
              </a:rPr>
              <a:t>	(m.in. kod PKD, którego dotyczy projekt; kod PKD wnioskodawcy; status przedsiębiorstwa),</a:t>
            </a:r>
          </a:p>
          <a:p>
            <a:pPr marL="280800" lvl="3" indent="-284400" algn="just">
              <a:lnSpc>
                <a:spcPct val="114000"/>
              </a:lnSpc>
              <a:buFont typeface="Wingdings" pitchFamily="2" charset="2"/>
              <a:buChar char="Ø"/>
            </a:pPr>
            <a:r>
              <a:rPr lang="pl-PL" sz="1900" dirty="0" smtClean="0">
                <a:solidFill>
                  <a:schemeClr val="tx2">
                    <a:lumMod val="75000"/>
                  </a:schemeClr>
                </a:solidFill>
                <a:latin typeface="TitilliumText25L"/>
              </a:rPr>
              <a:t>B.9 Potencjał i doświadczenie wnioskodawcy,</a:t>
            </a:r>
          </a:p>
          <a:p>
            <a:pPr marL="280800" lvl="3" indent="-284400" algn="just">
              <a:lnSpc>
                <a:spcPct val="114000"/>
              </a:lnSpc>
              <a:buFont typeface="Wingdings" pitchFamily="2" charset="2"/>
              <a:buChar char="Ø"/>
            </a:pPr>
            <a:r>
              <a:rPr lang="pl-PL" sz="1900" dirty="0" smtClean="0">
                <a:solidFill>
                  <a:schemeClr val="tx2">
                    <a:lumMod val="75000"/>
                  </a:schemeClr>
                </a:solidFill>
                <a:latin typeface="TitilliumText25L"/>
              </a:rPr>
              <a:t>B.10 Czy Wnioskodawca ubiega się w ramach aktualnych naborów do RPO WZ 2014-2020 o dofinansowanie innego projektu?</a:t>
            </a:r>
          </a:p>
          <a:p>
            <a:pPr marL="280800" lvl="3" indent="-284400" algn="just">
              <a:lnSpc>
                <a:spcPct val="114000"/>
              </a:lnSpc>
              <a:buFont typeface="Wingdings" pitchFamily="2" charset="2"/>
              <a:buChar char="Ø"/>
            </a:pPr>
            <a:r>
              <a:rPr lang="pl-PL" sz="1900" dirty="0" smtClean="0">
                <a:solidFill>
                  <a:schemeClr val="tx2">
                    <a:lumMod val="75000"/>
                  </a:schemeClr>
                </a:solidFill>
                <a:latin typeface="TitilliumText25L"/>
              </a:rPr>
              <a:t>B.11 Powiązanie projektu z innymi zrealizowanymi/planowanymi projektami, w tym finansowanymi z funduszy strukturalnych</a:t>
            </a:r>
            <a:r>
              <a:rPr lang="pl-PL" sz="1700" dirty="0" smtClean="0">
                <a:solidFill>
                  <a:schemeClr val="tx2">
                    <a:lumMod val="75000"/>
                  </a:schemeClr>
                </a:solidFill>
                <a:latin typeface="TitilliumText25L"/>
              </a:rPr>
              <a:t>.</a:t>
            </a:r>
          </a:p>
        </p:txBody>
      </p:sp>
      <p:pic>
        <p:nvPicPr>
          <p:cNvPr id="25" name="Obraz 8"/>
          <p:cNvPicPr>
            <a:picLocks noChangeAspect="1"/>
          </p:cNvPicPr>
          <p:nvPr/>
        </p:nvPicPr>
        <p:blipFill>
          <a:blip r:embed="rId7" cstate="print"/>
          <a:srcRect/>
          <a:stretch>
            <a:fillRect/>
          </a:stretch>
        </p:blipFill>
        <p:spPr bwMode="auto">
          <a:xfrm>
            <a:off x="7260839" y="400140"/>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65481" y="406903"/>
            <a:ext cx="6926428" cy="62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bjaśnienie prostokątne zaokrąglone 4"/>
          <p:cNvSpPr/>
          <p:nvPr/>
        </p:nvSpPr>
        <p:spPr>
          <a:xfrm>
            <a:off x="301925" y="1700614"/>
            <a:ext cx="2429661" cy="990828"/>
          </a:xfrm>
          <a:prstGeom prst="wedgeRoundRectCallout">
            <a:avLst>
              <a:gd name="adj1" fmla="val 62989"/>
              <a:gd name="adj2" fmla="val 68654"/>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900" dirty="0">
                <a:latin typeface="TitilliumText25L"/>
              </a:rPr>
              <a:t>Należy wpisać pełną </a:t>
            </a:r>
            <a:r>
              <a:rPr lang="pl-PL" sz="900" dirty="0" smtClean="0">
                <a:latin typeface="TitilliumText25L"/>
              </a:rPr>
              <a:t>nazwę wnioskodawcy </a:t>
            </a:r>
            <a:r>
              <a:rPr lang="pl-PL" sz="900" dirty="0">
                <a:latin typeface="TitilliumText25L"/>
              </a:rPr>
              <a:t>(zgodną z KRS, CEIDG bądź z innym dokumentem określającym status prawny </a:t>
            </a:r>
            <a:r>
              <a:rPr lang="pl-PL" sz="900" dirty="0" smtClean="0">
                <a:latin typeface="TitilliumText25L"/>
              </a:rPr>
              <a:t>w </a:t>
            </a:r>
            <a:r>
              <a:rPr lang="pl-PL" sz="900" dirty="0">
                <a:latin typeface="TitilliumText25L"/>
              </a:rPr>
              <a:t>przypadku podmiotów nieujętych </a:t>
            </a:r>
            <a:r>
              <a:rPr lang="pl-PL" sz="900" dirty="0" smtClean="0">
                <a:latin typeface="TitilliumText25L"/>
              </a:rPr>
              <a:t>w </a:t>
            </a:r>
            <a:r>
              <a:rPr lang="pl-PL" sz="900" dirty="0">
                <a:latin typeface="TitilliumText25L"/>
              </a:rPr>
              <a:t>Krajowym Rejestrze Sądowym). </a:t>
            </a:r>
            <a:endParaRPr lang="pl-PL" sz="900" dirty="0" smtClean="0">
              <a:latin typeface="TitilliumText25L"/>
            </a:endParaRPr>
          </a:p>
        </p:txBody>
      </p:sp>
      <p:sp>
        <p:nvSpPr>
          <p:cNvPr id="6" name="Objaśnienie prostokątne zaokrąglone 5"/>
          <p:cNvSpPr/>
          <p:nvPr/>
        </p:nvSpPr>
        <p:spPr>
          <a:xfrm>
            <a:off x="1122556" y="5479518"/>
            <a:ext cx="2443384" cy="486576"/>
          </a:xfrm>
          <a:prstGeom prst="wedgeRoundRectCallout">
            <a:avLst>
              <a:gd name="adj1" fmla="val 66831"/>
              <a:gd name="adj2" fmla="val -22016"/>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900" dirty="0" smtClean="0">
                <a:latin typeface="TitilliumText25L"/>
              </a:rPr>
              <a:t>Wpisywanie nazwy ulicy należy rozpocząć od wprowadzenia wielkiej litery.</a:t>
            </a:r>
            <a:endParaRPr lang="pl-PL" sz="900" dirty="0">
              <a:latin typeface="TitilliumText25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64350" y="1385398"/>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52602" y="776263"/>
            <a:ext cx="4762498" cy="461665"/>
          </a:xfrm>
          <a:prstGeom prst="rect">
            <a:avLst/>
          </a:prstGeom>
        </p:spPr>
        <p:txBody>
          <a:bodyPr wrap="square">
            <a:spAutoFit/>
          </a:bodyPr>
          <a:lstStyle/>
          <a:p>
            <a:r>
              <a:rPr lang="pl-PL" sz="2400" b="1" dirty="0" smtClean="0">
                <a:solidFill>
                  <a:schemeClr val="tx2">
                    <a:lumMod val="75000"/>
                  </a:schemeClr>
                </a:solidFill>
                <a:latin typeface="TitilliumText25L"/>
              </a:rPr>
              <a:t> D. Charakterystyka projektu</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pic>
        <p:nvPicPr>
          <p:cNvPr id="20" name="Obraz 8"/>
          <p:cNvPicPr>
            <a:picLocks noChangeAspect="1"/>
          </p:cNvPicPr>
          <p:nvPr/>
        </p:nvPicPr>
        <p:blipFill>
          <a:blip r:embed="rId7" cstate="print"/>
          <a:srcRect/>
          <a:stretch>
            <a:fillRect/>
          </a:stretch>
        </p:blipFill>
        <p:spPr bwMode="auto">
          <a:xfrm>
            <a:off x="7108439" y="247740"/>
            <a:ext cx="1762095" cy="1370072"/>
          </a:xfrm>
          <a:prstGeom prst="rect">
            <a:avLst/>
          </a:prstGeom>
          <a:noFill/>
          <a:ln w="9525">
            <a:noFill/>
            <a:miter lim="800000"/>
            <a:headEnd/>
            <a:tailEnd/>
          </a:ln>
        </p:spPr>
      </p:pic>
      <p:sp>
        <p:nvSpPr>
          <p:cNvPr id="21" name="pole tekstowe 20"/>
          <p:cNvSpPr txBox="1"/>
          <p:nvPr/>
        </p:nvSpPr>
        <p:spPr>
          <a:xfrm>
            <a:off x="609601" y="1666878"/>
            <a:ext cx="5000624" cy="4513415"/>
          </a:xfrm>
          <a:prstGeom prst="rect">
            <a:avLst/>
          </a:prstGeom>
          <a:noFill/>
        </p:spPr>
        <p:txBody>
          <a:bodyPr wrap="square" rtlCol="0">
            <a:spAutoFit/>
          </a:bodyPr>
          <a:lstStyle/>
          <a:p>
            <a:pPr marL="0" lvl="3" algn="just">
              <a:lnSpc>
                <a:spcPct val="114000"/>
              </a:lnSpc>
            </a:pPr>
            <a:r>
              <a:rPr lang="pl-PL" dirty="0" smtClean="0">
                <a:solidFill>
                  <a:schemeClr val="tx2">
                    <a:lumMod val="75000"/>
                  </a:schemeClr>
                </a:solidFill>
                <a:latin typeface="TitilliumText25L"/>
              </a:rPr>
              <a:t>Sekcja </a:t>
            </a:r>
            <a:r>
              <a:rPr lang="pl-PL" b="1" dirty="0" smtClean="0">
                <a:solidFill>
                  <a:schemeClr val="tx2">
                    <a:lumMod val="75000"/>
                  </a:schemeClr>
                </a:solidFill>
                <a:latin typeface="TitilliumText25L"/>
              </a:rPr>
              <a:t>D. Charakterystyka projektu </a:t>
            </a:r>
            <a:r>
              <a:rPr lang="pl-PL" dirty="0" smtClean="0">
                <a:solidFill>
                  <a:schemeClr val="tx2">
                    <a:lumMod val="75000"/>
                  </a:schemeClr>
                </a:solidFill>
                <a:latin typeface="TitilliumText25L"/>
              </a:rPr>
              <a:t>zawiera następujące informacje:</a:t>
            </a:r>
          </a:p>
          <a:p>
            <a:pPr marL="0" lvl="3" algn="just">
              <a:lnSpc>
                <a:spcPct val="114000"/>
              </a:lnSpc>
              <a:buFont typeface="Wingdings" pitchFamily="2" charset="2"/>
              <a:buChar char="Ø"/>
            </a:pPr>
            <a:r>
              <a:rPr lang="pl-PL" dirty="0" smtClean="0">
                <a:solidFill>
                  <a:schemeClr val="tx2">
                    <a:lumMod val="75000"/>
                  </a:schemeClr>
                </a:solidFill>
                <a:latin typeface="TitilliumText25L"/>
              </a:rPr>
              <a:t> D.1 Krótki opis projektu</a:t>
            </a:r>
          </a:p>
          <a:p>
            <a:pPr marL="0" lvl="3" algn="just">
              <a:lnSpc>
                <a:spcPct val="114000"/>
              </a:lnSpc>
              <a:buFont typeface="Wingdings" pitchFamily="2" charset="2"/>
              <a:buChar char="Ø"/>
            </a:pPr>
            <a:r>
              <a:rPr lang="pl-PL" dirty="0" smtClean="0">
                <a:solidFill>
                  <a:schemeClr val="tx2">
                    <a:lumMod val="75000"/>
                  </a:schemeClr>
                </a:solidFill>
                <a:latin typeface="TitilliumText25L"/>
              </a:rPr>
              <a:t> D.2 Cele i rezultaty projektu – tło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i uzasadnienie</a:t>
            </a:r>
          </a:p>
          <a:p>
            <a:pPr marL="0" lvl="3" algn="just">
              <a:lnSpc>
                <a:spcPct val="114000"/>
              </a:lnSpc>
              <a:buFont typeface="Wingdings" pitchFamily="2" charset="2"/>
              <a:buChar char="Ø"/>
            </a:pPr>
            <a:r>
              <a:rPr lang="pl-PL" dirty="0" smtClean="0">
                <a:solidFill>
                  <a:schemeClr val="tx2">
                    <a:lumMod val="75000"/>
                  </a:schemeClr>
                </a:solidFill>
                <a:latin typeface="TitilliumText25L"/>
              </a:rPr>
              <a:t> D.3. Rozwiązania techniczne</a:t>
            </a:r>
          </a:p>
          <a:p>
            <a:pPr marL="0" lvl="3" algn="just">
              <a:lnSpc>
                <a:spcPct val="114000"/>
              </a:lnSpc>
              <a:buFont typeface="Wingdings" pitchFamily="2" charset="2"/>
              <a:buChar char="Ø"/>
            </a:pPr>
            <a:r>
              <a:rPr lang="pl-PL" dirty="0" smtClean="0">
                <a:solidFill>
                  <a:schemeClr val="tx2">
                    <a:lumMod val="75000"/>
                  </a:schemeClr>
                </a:solidFill>
                <a:latin typeface="TitilliumText25L"/>
              </a:rPr>
              <a:t> D.5. Czynniki ryzyka realizacji projektu</a:t>
            </a:r>
          </a:p>
          <a:p>
            <a:pPr marL="0" lvl="3" algn="just">
              <a:lnSpc>
                <a:spcPct val="114000"/>
              </a:lnSpc>
              <a:buFont typeface="Wingdings" pitchFamily="2" charset="2"/>
              <a:buChar char="Ø"/>
            </a:pPr>
            <a:r>
              <a:rPr lang="pl-PL" dirty="0" smtClean="0">
                <a:solidFill>
                  <a:schemeClr val="tx2">
                    <a:lumMod val="75000"/>
                  </a:schemeClr>
                </a:solidFill>
                <a:latin typeface="TitilliumText25L"/>
              </a:rPr>
              <a:t> D.6 Powiązanie ze strategiami/programami/ planami</a:t>
            </a:r>
          </a:p>
          <a:p>
            <a:pPr marL="0" lvl="3" algn="just">
              <a:lnSpc>
                <a:spcPct val="114000"/>
              </a:lnSpc>
              <a:buFont typeface="Wingdings" pitchFamily="2" charset="2"/>
              <a:buChar char="Ø"/>
            </a:pPr>
            <a:r>
              <a:rPr lang="pl-PL" dirty="0" smtClean="0">
                <a:solidFill>
                  <a:schemeClr val="tx2">
                    <a:lumMod val="75000"/>
                  </a:schemeClr>
                </a:solidFill>
                <a:latin typeface="TitilliumText25L"/>
              </a:rPr>
              <a:t> D.7 Zgodność z właściwymi politykami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i zasadami wspólnotowymi</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D.10 Czy do realizacji działalności z którą jest związany projekt wymagana jest koncesja/zezwolenie/pozwolenie?</a:t>
            </a:r>
          </a:p>
        </p:txBody>
      </p:sp>
      <p:sp>
        <p:nvSpPr>
          <p:cNvPr id="19" name="Objaśnienie prostokątne zaokrąglone 18"/>
          <p:cNvSpPr/>
          <p:nvPr/>
        </p:nvSpPr>
        <p:spPr>
          <a:xfrm>
            <a:off x="6113944" y="3368350"/>
            <a:ext cx="2515705" cy="1870400"/>
          </a:xfrm>
          <a:prstGeom prst="wedgeRoundRectCallout">
            <a:avLst>
              <a:gd name="adj1" fmla="val -72405"/>
              <a:gd name="adj2" fmla="val 19431"/>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900" dirty="0" smtClean="0">
                <a:latin typeface="TitilliumText25L"/>
              </a:rPr>
              <a:t>Przed rozpoczęciem realizacji projektu oraz wypełnianiem sekcji IZ RPO WZ zaleca zapoznanie się z treścią Wytycznych Ministra Infrastruktury </a:t>
            </a:r>
            <a:br>
              <a:rPr lang="pl-PL" sz="900" dirty="0" smtClean="0">
                <a:latin typeface="TitilliumText25L"/>
              </a:rPr>
            </a:br>
            <a:r>
              <a:rPr lang="pl-PL" sz="900" dirty="0" smtClean="0">
                <a:latin typeface="TitilliumText25L"/>
              </a:rPr>
              <a:t>i Rozwoju z dnia 8 maja 2015 r. oraz rozporządzenia nr 1303/2013 w zakresie realizacji zasady równości szans </a:t>
            </a:r>
            <a:br>
              <a:rPr lang="pl-PL" sz="900" dirty="0" smtClean="0">
                <a:latin typeface="TitilliumText25L"/>
              </a:rPr>
            </a:br>
            <a:r>
              <a:rPr lang="pl-PL" sz="900" dirty="0" smtClean="0">
                <a:latin typeface="TitilliumText25L"/>
              </a:rPr>
              <a:t>i niedyskryminacji, w tym dostępności dla osób z niepełnosprawnościami w ramach funduszy unijnych na lata 2014-2020</a:t>
            </a:r>
            <a:endParaRPr lang="pl-PL" sz="900" dirty="0">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9131" y="149728"/>
            <a:ext cx="1085850" cy="1152525"/>
          </a:xfrm>
          <a:prstGeom prst="rect">
            <a:avLst/>
          </a:prstGeom>
        </p:spPr>
      </p:pic>
      <p:pic>
        <p:nvPicPr>
          <p:cNvPr id="2051" name="Picture 3"/>
          <p:cNvPicPr>
            <a:picLocks noChangeAspect="1" noChangeArrowheads="1"/>
          </p:cNvPicPr>
          <p:nvPr/>
        </p:nvPicPr>
        <p:blipFill>
          <a:blip r:embed="rId4" cstate="print"/>
          <a:srcRect/>
          <a:stretch>
            <a:fillRect/>
          </a:stretch>
        </p:blipFill>
        <p:spPr bwMode="auto">
          <a:xfrm>
            <a:off x="1524000" y="409575"/>
            <a:ext cx="7258050" cy="6096000"/>
          </a:xfrm>
          <a:prstGeom prst="rect">
            <a:avLst/>
          </a:prstGeom>
          <a:noFill/>
          <a:ln w="9525">
            <a:noFill/>
            <a:miter lim="800000"/>
            <a:headEnd/>
            <a:tailEnd/>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5" name="Prostokąt 4"/>
          <p:cNvSpPr/>
          <p:nvPr/>
        </p:nvSpPr>
        <p:spPr>
          <a:xfrm>
            <a:off x="1752602" y="776263"/>
            <a:ext cx="4762498" cy="830997"/>
          </a:xfrm>
          <a:prstGeom prst="rect">
            <a:avLst/>
          </a:prstGeom>
        </p:spPr>
        <p:txBody>
          <a:bodyPr wrap="square">
            <a:spAutoFit/>
          </a:bodyPr>
          <a:lstStyle/>
          <a:p>
            <a:r>
              <a:rPr lang="pl-PL" sz="2400" b="1" dirty="0" smtClean="0">
                <a:solidFill>
                  <a:schemeClr val="tx2">
                    <a:lumMod val="75000"/>
                  </a:schemeClr>
                </a:solidFill>
                <a:latin typeface="TitilliumText25L"/>
              </a:rPr>
              <a:t> E. Mierzalne wskaźniki projektu</a:t>
            </a:r>
          </a:p>
        </p:txBody>
      </p:sp>
      <p:sp>
        <p:nvSpPr>
          <p:cNvPr id="6" name="pole tekstowe 5"/>
          <p:cNvSpPr txBox="1"/>
          <p:nvPr/>
        </p:nvSpPr>
        <p:spPr>
          <a:xfrm>
            <a:off x="937260" y="2080262"/>
            <a:ext cx="7376160" cy="2323713"/>
          </a:xfrm>
          <a:prstGeom prst="rect">
            <a:avLst/>
          </a:prstGeom>
          <a:noFill/>
        </p:spPr>
        <p:txBody>
          <a:bodyPr wrap="square" rtlCol="0">
            <a:spAutoFit/>
          </a:bodyPr>
          <a:lstStyle/>
          <a:p>
            <a:pPr algn="just">
              <a:spcAft>
                <a:spcPts val="300"/>
              </a:spcAft>
            </a:pPr>
            <a:endParaRPr lang="pl-PL" sz="2000" dirty="0" smtClean="0">
              <a:latin typeface="TitilliumText25L"/>
            </a:endParaRPr>
          </a:p>
          <a:p>
            <a:pPr algn="just">
              <a:spcAft>
                <a:spcPts val="300"/>
              </a:spcAft>
            </a:pPr>
            <a:endParaRPr lang="pl-PL" sz="2000" dirty="0" smtClean="0">
              <a:latin typeface="TitilliumText25L"/>
            </a:endParaRPr>
          </a:p>
          <a:p>
            <a:pPr algn="just">
              <a:spcAft>
                <a:spcPts val="300"/>
              </a:spcAft>
            </a:pPr>
            <a:r>
              <a:rPr lang="pl-PL" sz="2000" dirty="0" smtClean="0">
                <a:latin typeface="TitilliumText25L"/>
              </a:rPr>
              <a:t>Wnioskodawca ma obowiązek wybrania wszystkich wskaźników adekwatnych do planowanych działań </a:t>
            </a:r>
            <a:br>
              <a:rPr lang="pl-PL" sz="2000" dirty="0" smtClean="0">
                <a:latin typeface="TitilliumText25L"/>
              </a:rPr>
            </a:br>
            <a:r>
              <a:rPr lang="pl-PL" sz="2000" dirty="0" smtClean="0">
                <a:latin typeface="TitilliumText25L"/>
              </a:rPr>
              <a:t>w projekcie oraz monitorowania ich w trakcie realizacji projektu. We wniosku o dofinansowanie należy ponadto ująć wszystkie wskaźniki określone w regulaminie konkursu jako obligatoryjne.</a:t>
            </a:r>
          </a:p>
        </p:txBody>
      </p:sp>
      <p:pic>
        <p:nvPicPr>
          <p:cNvPr id="7" name="Obraz 8"/>
          <p:cNvPicPr>
            <a:picLocks noChangeAspect="1"/>
          </p:cNvPicPr>
          <p:nvPr/>
        </p:nvPicPr>
        <p:blipFill>
          <a:blip r:embed="rId5" cstate="print"/>
          <a:srcRect/>
          <a:stretch>
            <a:fillRect/>
          </a:stretch>
        </p:blipFill>
        <p:spPr bwMode="auto">
          <a:xfrm>
            <a:off x="7108439" y="247740"/>
            <a:ext cx="1762095" cy="1370072"/>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5" name="Prostokąt 4"/>
          <p:cNvSpPr/>
          <p:nvPr/>
        </p:nvSpPr>
        <p:spPr>
          <a:xfrm>
            <a:off x="1752602" y="776263"/>
            <a:ext cx="4762498" cy="830997"/>
          </a:xfrm>
          <a:prstGeom prst="rect">
            <a:avLst/>
          </a:prstGeom>
        </p:spPr>
        <p:txBody>
          <a:bodyPr wrap="square">
            <a:spAutoFit/>
          </a:bodyPr>
          <a:lstStyle/>
          <a:p>
            <a:r>
              <a:rPr lang="pl-PL" sz="2400" b="1" dirty="0" smtClean="0">
                <a:solidFill>
                  <a:schemeClr val="tx2">
                    <a:lumMod val="75000"/>
                  </a:schemeClr>
                </a:solidFill>
                <a:latin typeface="TitilliumText25L"/>
              </a:rPr>
              <a:t> E. Mierzalne wskaźniki projektu</a:t>
            </a:r>
          </a:p>
        </p:txBody>
      </p:sp>
      <p:sp>
        <p:nvSpPr>
          <p:cNvPr id="6" name="pole tekstowe 5"/>
          <p:cNvSpPr txBox="1"/>
          <p:nvPr/>
        </p:nvSpPr>
        <p:spPr>
          <a:xfrm>
            <a:off x="937260" y="2080262"/>
            <a:ext cx="7376160" cy="4093428"/>
          </a:xfrm>
          <a:prstGeom prst="rect">
            <a:avLst/>
          </a:prstGeom>
          <a:noFill/>
        </p:spPr>
        <p:txBody>
          <a:bodyPr wrap="square" rtlCol="0">
            <a:spAutoFit/>
          </a:bodyPr>
          <a:lstStyle/>
          <a:p>
            <a:pPr algn="just"/>
            <a:r>
              <a:rPr lang="pl-PL" sz="2000" b="1" dirty="0" smtClean="0">
                <a:solidFill>
                  <a:schemeClr val="tx2">
                    <a:lumMod val="75000"/>
                  </a:schemeClr>
                </a:solidFill>
                <a:latin typeface="TitilliumText25L"/>
              </a:rPr>
              <a:t>E.1 </a:t>
            </a:r>
            <a:r>
              <a:rPr lang="pl-PL" sz="2000" b="1" dirty="0" smtClean="0">
                <a:latin typeface="TitilliumText25L"/>
              </a:rPr>
              <a:t>Wskaźnik produktu </a:t>
            </a:r>
            <a:r>
              <a:rPr lang="pl-PL" sz="2000" dirty="0" smtClean="0">
                <a:latin typeface="TitilliumText25L"/>
              </a:rPr>
              <a:t>odzwierciedla bezpośredni, materialny efekt realizacji projektu mierzony  konkretnymi wielkościami. Wskaźniki produktu </a:t>
            </a:r>
            <a:r>
              <a:rPr lang="pl-PL" sz="2000" u="sng" dirty="0" smtClean="0">
                <a:latin typeface="TitilliumText25L"/>
              </a:rPr>
              <a:t>są związane wyłącznie z okresem realizacji projektu, mogą więc być podawane wyłącznie za lata, w których projekt jest realizowany </a:t>
            </a:r>
            <a:r>
              <a:rPr lang="pl-PL" sz="2000" dirty="0" smtClean="0">
                <a:latin typeface="TitilliumText25L"/>
              </a:rPr>
              <a:t>– muszą być osiągnięte w terminie realizacji projektu. W projekcie należy </a:t>
            </a:r>
            <a:r>
              <a:rPr lang="pl-PL" sz="2000" u="sng" dirty="0" smtClean="0">
                <a:latin typeface="TitilliumText25L"/>
              </a:rPr>
              <a:t>wykazać wszystkie osiągane wskaźniki produktu. Każdy wydatek </a:t>
            </a:r>
            <a:r>
              <a:rPr lang="pl-PL" sz="2000" u="sng" dirty="0" err="1" smtClean="0">
                <a:latin typeface="TitilliumText25L"/>
              </a:rPr>
              <a:t>kwalifikowalny</a:t>
            </a:r>
            <a:r>
              <a:rPr lang="pl-PL" sz="2000" u="sng" dirty="0" smtClean="0">
                <a:latin typeface="TitilliumText25L"/>
              </a:rPr>
              <a:t> powinien mieć swoje odzwierciedlenie we wskaźniku produktu.</a:t>
            </a:r>
          </a:p>
          <a:p>
            <a:pPr algn="just"/>
            <a:endParaRPr lang="pl-PL" sz="2000" dirty="0" smtClean="0">
              <a:latin typeface="TitilliumText25L"/>
            </a:endParaRPr>
          </a:p>
          <a:p>
            <a:pPr algn="just"/>
            <a:r>
              <a:rPr lang="pl-PL" sz="2000" b="1" u="sng" dirty="0" smtClean="0">
                <a:latin typeface="TitilliumText25L"/>
              </a:rPr>
              <a:t>UWAGA!</a:t>
            </a:r>
            <a:r>
              <a:rPr lang="pl-PL" sz="2000" b="1" dirty="0" smtClean="0">
                <a:latin typeface="TitilliumText25L"/>
              </a:rPr>
              <a:t> </a:t>
            </a:r>
            <a:r>
              <a:rPr lang="pl-PL" sz="2000" dirty="0" smtClean="0">
                <a:latin typeface="TitilliumText25L"/>
              </a:rPr>
              <a:t>Beneficjent zobowiązany jest do osiągnięcia i wykazania wskaźników produktu określonych we wniosku o dofinansowanie </a:t>
            </a:r>
            <a:r>
              <a:rPr lang="pl-PL" sz="2000" u="sng" dirty="0" smtClean="0">
                <a:latin typeface="TitilliumText25L"/>
              </a:rPr>
              <a:t>najpóźniej we wniosku o płatność końcową </a:t>
            </a:r>
            <a:r>
              <a:rPr lang="pl-PL" sz="2000" dirty="0" smtClean="0">
                <a:latin typeface="TitilliumText25L"/>
              </a:rPr>
              <a:t>oraz utrzymania ich w okresie trwałości projektu.</a:t>
            </a:r>
          </a:p>
        </p:txBody>
      </p:sp>
      <p:pic>
        <p:nvPicPr>
          <p:cNvPr id="7" name="Obraz 8"/>
          <p:cNvPicPr>
            <a:picLocks noChangeAspect="1"/>
          </p:cNvPicPr>
          <p:nvPr/>
        </p:nvPicPr>
        <p:blipFill>
          <a:blip r:embed="rId5" cstate="print"/>
          <a:srcRect/>
          <a:stretch>
            <a:fillRect/>
          </a:stretch>
        </p:blipFill>
        <p:spPr bwMode="auto">
          <a:xfrm>
            <a:off x="7108439" y="247740"/>
            <a:ext cx="1762095" cy="1370072"/>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6906" y="570338"/>
            <a:ext cx="7004386" cy="6020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8685" y="120175"/>
            <a:ext cx="924340" cy="981098"/>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pic>
        <p:nvPicPr>
          <p:cNvPr id="18" name="Obraz 8"/>
          <p:cNvPicPr>
            <a:picLocks noChangeAspect="1"/>
          </p:cNvPicPr>
          <p:nvPr/>
        </p:nvPicPr>
        <p:blipFill>
          <a:blip r:embed="rId7" cstate="print"/>
          <a:srcRect/>
          <a:stretch>
            <a:fillRect/>
          </a:stretch>
        </p:blipFill>
        <p:spPr bwMode="auto">
          <a:xfrm>
            <a:off x="7108439" y="-142875"/>
            <a:ext cx="1762095" cy="1370072"/>
          </a:xfrm>
          <a:prstGeom prst="rect">
            <a:avLst/>
          </a:prstGeom>
          <a:noFill/>
          <a:ln w="9525">
            <a:noFill/>
            <a:miter lim="800000"/>
            <a:headEnd/>
            <a:tailEnd/>
          </a:ln>
        </p:spPr>
      </p:pic>
      <p:sp>
        <p:nvSpPr>
          <p:cNvPr id="19" name="Prostokąt 18"/>
          <p:cNvSpPr/>
          <p:nvPr/>
        </p:nvSpPr>
        <p:spPr>
          <a:xfrm>
            <a:off x="1646748" y="167364"/>
            <a:ext cx="4605296" cy="769441"/>
          </a:xfrm>
          <a:prstGeom prst="rect">
            <a:avLst/>
          </a:prstGeom>
        </p:spPr>
        <p:txBody>
          <a:bodyPr wrap="square">
            <a:spAutoFit/>
          </a:bodyPr>
          <a:lstStyle/>
          <a:p>
            <a:r>
              <a:rPr lang="pl-PL" sz="2200" b="1" dirty="0" smtClean="0">
                <a:latin typeface="TitilliumText25L"/>
              </a:rPr>
              <a:t>Wskaźniki wyodrębnione </a:t>
            </a:r>
          </a:p>
          <a:p>
            <a:r>
              <a:rPr lang="pl-PL" sz="2200" b="1" dirty="0" smtClean="0">
                <a:latin typeface="TitilliumText25L"/>
              </a:rPr>
              <a:t>w Działaniu 1.8</a:t>
            </a:r>
            <a:endParaRPr lang="pl-PL" sz="2200" dirty="0">
              <a:latin typeface="TitilliumText25L"/>
            </a:endParaRPr>
          </a:p>
        </p:txBody>
      </p:sp>
      <p:graphicFrame>
        <p:nvGraphicFramePr>
          <p:cNvPr id="17" name="Tabela 16"/>
          <p:cNvGraphicFramePr>
            <a:graphicFrameLocks noGrp="1"/>
          </p:cNvGraphicFramePr>
          <p:nvPr>
            <p:extLst>
              <p:ext uri="{D42A27DB-BD31-4B8C-83A1-F6EECF244321}">
                <p14:modId xmlns:p14="http://schemas.microsoft.com/office/powerpoint/2010/main" val="1641178971"/>
              </p:ext>
            </p:extLst>
          </p:nvPr>
        </p:nvGraphicFramePr>
        <p:xfrm>
          <a:off x="523874" y="1104899"/>
          <a:ext cx="8429625" cy="5097780"/>
        </p:xfrm>
        <a:graphic>
          <a:graphicData uri="http://schemas.openxmlformats.org/drawingml/2006/table">
            <a:tbl>
              <a:tblPr/>
              <a:tblGrid>
                <a:gridCol w="678576"/>
                <a:gridCol w="5055863"/>
                <a:gridCol w="1385823"/>
                <a:gridCol w="1309363"/>
              </a:tblGrid>
              <a:tr h="603638">
                <a:tc>
                  <a:txBody>
                    <a:bodyPr/>
                    <a:lstStyle/>
                    <a:p>
                      <a:pPr algn="ctr">
                        <a:lnSpc>
                          <a:spcPct val="150000"/>
                        </a:lnSpc>
                        <a:spcAft>
                          <a:spcPts val="0"/>
                        </a:spcAft>
                      </a:pPr>
                      <a:r>
                        <a:rPr lang="pl-PL" sz="900" b="1" dirty="0">
                          <a:solidFill>
                            <a:srgbClr val="000000"/>
                          </a:solidFill>
                          <a:latin typeface="TitilliumText25L"/>
                          <a:ea typeface="Times New Roman"/>
                          <a:cs typeface="Times New Roman"/>
                        </a:rPr>
                        <a:t>Rodzaj wskaźnika</a:t>
                      </a:r>
                      <a:endParaRPr lang="pl-PL" sz="9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Nazwa wskaźnika</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900" b="1" dirty="0">
                          <a:solidFill>
                            <a:srgbClr val="000000"/>
                          </a:solidFill>
                          <a:latin typeface="TitilliumText25L"/>
                          <a:ea typeface="Times New Roman"/>
                          <a:cs typeface="Times New Roman"/>
                        </a:rPr>
                        <a:t>Wskaźnik należy obowiązkowo wybrać </a:t>
                      </a:r>
                      <a:br>
                        <a:rPr lang="pl-PL" sz="900" b="1" dirty="0">
                          <a:solidFill>
                            <a:srgbClr val="000000"/>
                          </a:solidFill>
                          <a:latin typeface="TitilliumText25L"/>
                          <a:ea typeface="Times New Roman"/>
                          <a:cs typeface="Times New Roman"/>
                        </a:rPr>
                      </a:br>
                      <a:r>
                        <a:rPr lang="pl-PL" sz="900" b="1" dirty="0">
                          <a:solidFill>
                            <a:srgbClr val="000000"/>
                          </a:solidFill>
                          <a:latin typeface="TitilliumText25L"/>
                          <a:ea typeface="Times New Roman"/>
                          <a:cs typeface="Times New Roman"/>
                        </a:rPr>
                        <a:t>i określić jego wartość </a:t>
                      </a:r>
                      <a:endParaRPr lang="pl-PL" sz="9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900" b="1" dirty="0">
                          <a:solidFill>
                            <a:srgbClr val="000000"/>
                          </a:solidFill>
                          <a:latin typeface="TitilliumText25L"/>
                          <a:ea typeface="Times New Roman"/>
                          <a:cs typeface="Times New Roman"/>
                        </a:rPr>
                        <a:t>Wskaźnik należy wybrać, gdy jest adekwatny dla projektu </a:t>
                      </a:r>
                      <a:br>
                        <a:rPr lang="pl-PL" sz="900" b="1" dirty="0">
                          <a:solidFill>
                            <a:srgbClr val="000000"/>
                          </a:solidFill>
                          <a:latin typeface="TitilliumText25L"/>
                          <a:ea typeface="Times New Roman"/>
                          <a:cs typeface="Times New Roman"/>
                        </a:rPr>
                      </a:br>
                      <a:r>
                        <a:rPr lang="pl-PL" sz="900" b="1" dirty="0">
                          <a:solidFill>
                            <a:srgbClr val="000000"/>
                          </a:solidFill>
                          <a:latin typeface="TitilliumText25L"/>
                          <a:ea typeface="Times New Roman"/>
                          <a:cs typeface="Times New Roman"/>
                        </a:rPr>
                        <a:t>i określić jego wartość</a:t>
                      </a:r>
                      <a:endParaRPr lang="pl-PL" sz="9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831">
                <a:tc rowSpan="13">
                  <a:txBody>
                    <a:bodyPr/>
                    <a:lstStyle/>
                    <a:p>
                      <a:pPr marL="71755" marR="71755" algn="ctr">
                        <a:lnSpc>
                          <a:spcPct val="150000"/>
                        </a:lnSpc>
                        <a:spcAft>
                          <a:spcPts val="0"/>
                        </a:spcAft>
                      </a:pPr>
                      <a:r>
                        <a:rPr lang="pl-PL" sz="1100" b="1" dirty="0">
                          <a:solidFill>
                            <a:srgbClr val="000000"/>
                          </a:solidFill>
                          <a:latin typeface="TitilliumText25L"/>
                          <a:ea typeface="Times New Roman"/>
                          <a:cs typeface="Times New Roman"/>
                        </a:rPr>
                        <a:t>produktu </a:t>
                      </a:r>
                      <a:endParaRPr lang="pl-PL" sz="1100" dirty="0">
                        <a:latin typeface="TitilliumText25L"/>
                        <a:ea typeface="Calibri"/>
                        <a:cs typeface="Times New Roman"/>
                      </a:endParaRPr>
                    </a:p>
                  </a:txBody>
                  <a:tcPr marL="15964" marR="1596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Liczba przedsiębiorstw otrzymujących wsparcie (CI) [szt.]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831">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Liczba przedsiębiorstw otrzymujących dotacje (CI) [szt.]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65">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Inwestycje prywatne uzupełniające wsparcie publiczne dla przedsiębiorstw (dotacje) (CI) [zł]</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65">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Liczba przedsiębiorstw objętych wsparciem w celu wprowadzenia produktów nowych dla firmy (CI) [szt.]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smtClean="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65">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Liczba przedsiębiorstw objętych wsparciem w celu wprowadzenia produktów nowych dla rynku (CI) [szt.]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smtClean="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831">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Liczba przedsiębiorstw wspartych w zakresie </a:t>
                      </a:r>
                      <a:r>
                        <a:rPr lang="pl-PL" sz="1100" dirty="0" err="1">
                          <a:solidFill>
                            <a:srgbClr val="000000"/>
                          </a:solidFill>
                          <a:latin typeface="TitilliumText25L"/>
                          <a:ea typeface="Times New Roman"/>
                          <a:cs typeface="Times New Roman"/>
                        </a:rPr>
                        <a:t>ekoinnowacji</a:t>
                      </a:r>
                      <a:r>
                        <a:rPr lang="pl-PL" sz="1100" dirty="0">
                          <a:solidFill>
                            <a:srgbClr val="000000"/>
                          </a:solidFill>
                          <a:latin typeface="TitilliumText25L"/>
                          <a:ea typeface="Times New Roman"/>
                          <a:cs typeface="Times New Roman"/>
                        </a:rPr>
                        <a:t> [szt.]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831">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Liczba nabytych środków trwałych [szt.]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6831">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Liczba nabytych wartości niematerialnych i prawnych [szt.]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6831">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Powierzchnia utworzonych/przebudowanych nieruchomości zabudowanych [m</a:t>
                      </a:r>
                      <a:r>
                        <a:rPr lang="pl-PL" sz="1100" baseline="30000" dirty="0">
                          <a:solidFill>
                            <a:srgbClr val="000000"/>
                          </a:solidFill>
                          <a:latin typeface="TitilliumText25L"/>
                          <a:ea typeface="Times New Roman"/>
                          <a:cs typeface="Times New Roman"/>
                        </a:rPr>
                        <a:t>2</a:t>
                      </a:r>
                      <a:r>
                        <a:rPr lang="pl-PL" sz="1100" dirty="0">
                          <a:solidFill>
                            <a:srgbClr val="000000"/>
                          </a:solidFill>
                          <a:latin typeface="TitilliumText25L"/>
                          <a:ea typeface="Times New Roman"/>
                          <a:cs typeface="Times New Roman"/>
                        </a:rPr>
                        <a: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6831">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Powierzchnia nabytych nieruchomości niezabudowanych [m</a:t>
                      </a:r>
                      <a:r>
                        <a:rPr lang="pl-PL" sz="1100" baseline="30000" dirty="0">
                          <a:solidFill>
                            <a:srgbClr val="000000"/>
                          </a:solidFill>
                          <a:latin typeface="TitilliumText25L"/>
                          <a:ea typeface="Times New Roman"/>
                          <a:cs typeface="Times New Roman"/>
                        </a:rPr>
                        <a:t>2</a:t>
                      </a:r>
                      <a:r>
                        <a:rPr lang="pl-PL" sz="1100" dirty="0">
                          <a:solidFill>
                            <a:srgbClr val="000000"/>
                          </a:solidFill>
                          <a:latin typeface="TitilliumText25L"/>
                          <a:ea typeface="Times New Roman"/>
                          <a:cs typeface="Times New Roman"/>
                        </a:rPr>
                        <a: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6831">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Powierzchnia nabytych nieruchomości zabudowanych [m</a:t>
                      </a:r>
                      <a:r>
                        <a:rPr lang="pl-PL" sz="1100" baseline="30000" dirty="0">
                          <a:solidFill>
                            <a:srgbClr val="000000"/>
                          </a:solidFill>
                          <a:latin typeface="TitilliumText25L"/>
                          <a:ea typeface="Times New Roman"/>
                          <a:cs typeface="Times New Roman"/>
                        </a:rPr>
                        <a:t>2</a:t>
                      </a:r>
                      <a:r>
                        <a:rPr lang="pl-PL" sz="1100" dirty="0">
                          <a:solidFill>
                            <a:srgbClr val="000000"/>
                          </a:solidFill>
                          <a:latin typeface="TitilliumText25L"/>
                          <a:ea typeface="Times New Roman"/>
                          <a:cs typeface="Times New Roman"/>
                        </a:rPr>
                        <a: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6831">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Liczba obiektów dostosowanych do potrzeb osób z niepełnosprawnościami [szt.]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57165">
                <a:tc vMerge="1">
                  <a:txBody>
                    <a:bodyPr/>
                    <a:lstStyle/>
                    <a:p>
                      <a:endParaRPr lang="pl-PL"/>
                    </a:p>
                  </a:txBody>
                  <a:tcPr/>
                </a:tc>
                <a:tc>
                  <a:txBody>
                    <a:bodyPr/>
                    <a:lstStyle/>
                    <a:p>
                      <a:pPr>
                        <a:lnSpc>
                          <a:spcPct val="150000"/>
                        </a:lnSpc>
                        <a:spcAft>
                          <a:spcPts val="0"/>
                        </a:spcAft>
                      </a:pPr>
                      <a:r>
                        <a:rPr lang="pl-PL" sz="1100" dirty="0">
                          <a:solidFill>
                            <a:srgbClr val="000000"/>
                          </a:solidFill>
                          <a:latin typeface="TitilliumText25L"/>
                          <a:ea typeface="Times New Roman"/>
                          <a:cs typeface="Times New Roman"/>
                        </a:rPr>
                        <a:t>Liczba projektów, w których sfinansowano koszty racjonalnych usprawnień dla osób z niepełnosprawnościami [szt.]</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pl-PL" sz="1100" b="1" dirty="0" smtClean="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5964" marR="159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5" name="Prostokąt 4"/>
          <p:cNvSpPr/>
          <p:nvPr/>
        </p:nvSpPr>
        <p:spPr>
          <a:xfrm>
            <a:off x="1752602" y="776263"/>
            <a:ext cx="4762498" cy="830997"/>
          </a:xfrm>
          <a:prstGeom prst="rect">
            <a:avLst/>
          </a:prstGeom>
        </p:spPr>
        <p:txBody>
          <a:bodyPr wrap="square">
            <a:spAutoFit/>
          </a:bodyPr>
          <a:lstStyle/>
          <a:p>
            <a:r>
              <a:rPr lang="pl-PL" sz="2400" b="1" dirty="0" smtClean="0">
                <a:solidFill>
                  <a:schemeClr val="tx2">
                    <a:lumMod val="75000"/>
                  </a:schemeClr>
                </a:solidFill>
                <a:latin typeface="TitilliumText25L"/>
              </a:rPr>
              <a:t> E. Mierzalne wskaźniki projektu</a:t>
            </a:r>
          </a:p>
        </p:txBody>
      </p:sp>
      <p:sp>
        <p:nvSpPr>
          <p:cNvPr id="6" name="pole tekstowe 5"/>
          <p:cNvSpPr txBox="1"/>
          <p:nvPr/>
        </p:nvSpPr>
        <p:spPr>
          <a:xfrm>
            <a:off x="937260" y="2080262"/>
            <a:ext cx="7376160" cy="5173083"/>
          </a:xfrm>
          <a:prstGeom prst="rect">
            <a:avLst/>
          </a:prstGeom>
          <a:noFill/>
        </p:spPr>
        <p:txBody>
          <a:bodyPr wrap="square" rtlCol="0">
            <a:spAutoFit/>
          </a:bodyPr>
          <a:lstStyle/>
          <a:p>
            <a:pPr algn="just"/>
            <a:r>
              <a:rPr lang="pl-PL" sz="2000" b="1" dirty="0" smtClean="0">
                <a:solidFill>
                  <a:schemeClr val="tx2">
                    <a:lumMod val="75000"/>
                  </a:schemeClr>
                </a:solidFill>
                <a:latin typeface="TitilliumText25L"/>
              </a:rPr>
              <a:t>E.2 Wskaźnik rezultatu </a:t>
            </a:r>
            <a:r>
              <a:rPr lang="pl-PL" sz="2000" dirty="0" smtClean="0">
                <a:solidFill>
                  <a:schemeClr val="tx2">
                    <a:lumMod val="75000"/>
                  </a:schemeClr>
                </a:solidFill>
                <a:latin typeface="TitilliumText25L"/>
              </a:rPr>
              <a:t>odzwierciedla bezpośredni efekt wynikający z realizacji projektu dotyczący wnioskodawcy, mierzony </a:t>
            </a:r>
            <a:r>
              <a:rPr lang="pl-PL" sz="2000" u="sng" dirty="0" smtClean="0">
                <a:solidFill>
                  <a:schemeClr val="tx2">
                    <a:lumMod val="75000"/>
                  </a:schemeClr>
                </a:solidFill>
                <a:latin typeface="TitilliumText25L"/>
              </a:rPr>
              <a:t>po</a:t>
            </a:r>
            <a:r>
              <a:rPr lang="pl-PL" sz="2000" dirty="0" smtClean="0">
                <a:solidFill>
                  <a:schemeClr val="tx2">
                    <a:lumMod val="75000"/>
                  </a:schemeClr>
                </a:solidFill>
                <a:latin typeface="TitilliumText25L"/>
              </a:rPr>
              <a:t> zakończeniu realizacji projektu lub jego części. Rezultat obrazuje </a:t>
            </a:r>
            <a:r>
              <a:rPr lang="pl-PL" sz="2000" u="sng" dirty="0" smtClean="0">
                <a:solidFill>
                  <a:schemeClr val="tx2">
                    <a:lumMod val="75000"/>
                  </a:schemeClr>
                </a:solidFill>
                <a:latin typeface="TitilliumText25L"/>
              </a:rPr>
              <a:t>zakres zmian</a:t>
            </a:r>
            <a:r>
              <a:rPr lang="pl-PL" sz="2000" dirty="0" smtClean="0">
                <a:solidFill>
                  <a:schemeClr val="tx2">
                    <a:lumMod val="75000"/>
                  </a:schemeClr>
                </a:solidFill>
                <a:latin typeface="TitilliumText25L"/>
              </a:rPr>
              <a:t>, jakie wystąpiły </a:t>
            </a:r>
            <a:br>
              <a:rPr lang="pl-PL" sz="2000" dirty="0" smtClean="0">
                <a:solidFill>
                  <a:schemeClr val="tx2">
                    <a:lumMod val="75000"/>
                  </a:schemeClr>
                </a:solidFill>
                <a:latin typeface="TitilliumText25L"/>
              </a:rPr>
            </a:br>
            <a:r>
              <a:rPr lang="pl-PL" sz="2000" dirty="0" smtClean="0">
                <a:solidFill>
                  <a:schemeClr val="tx2">
                    <a:lumMod val="75000"/>
                  </a:schemeClr>
                </a:solidFill>
                <a:latin typeface="TitilliumText25L"/>
              </a:rPr>
              <a:t>u wnioskodawcy bezpośrednio w wyniku zakończonego projektu. Wskaźniki rezultatu mierzone są co najmniej corocznie. </a:t>
            </a:r>
            <a:r>
              <a:rPr lang="pl-PL" sz="2000" u="sng" dirty="0" smtClean="0">
                <a:solidFill>
                  <a:schemeClr val="tx2">
                    <a:lumMod val="75000"/>
                  </a:schemeClr>
                </a:solidFill>
                <a:latin typeface="TitilliumText25L"/>
              </a:rPr>
              <a:t>Wskaźniki te mogą być przedstawione za okres nie wcześniejszy niż wskaźniki produktu</a:t>
            </a:r>
            <a:r>
              <a:rPr lang="pl-PL" sz="2000" dirty="0" smtClean="0">
                <a:solidFill>
                  <a:schemeClr val="tx2">
                    <a:lumMod val="75000"/>
                  </a:schemeClr>
                </a:solidFill>
                <a:latin typeface="TitilliumText25L"/>
              </a:rPr>
              <a:t>, bowiem zawsze są ich wynikiem.</a:t>
            </a:r>
          </a:p>
          <a:p>
            <a:pPr algn="just"/>
            <a:endParaRPr lang="pl-PL" sz="2000" dirty="0" smtClean="0">
              <a:solidFill>
                <a:schemeClr val="tx2">
                  <a:lumMod val="75000"/>
                </a:schemeClr>
              </a:solidFill>
              <a:latin typeface="TitilliumText25L"/>
            </a:endParaRPr>
          </a:p>
          <a:p>
            <a:pPr algn="just"/>
            <a:r>
              <a:rPr lang="pl-PL" sz="2000" dirty="0" smtClean="0">
                <a:solidFill>
                  <a:schemeClr val="tx2">
                    <a:lumMod val="75000"/>
                  </a:schemeClr>
                </a:solidFill>
                <a:latin typeface="TitilliumText25L"/>
              </a:rPr>
              <a:t>Beneficjent </a:t>
            </a:r>
            <a:r>
              <a:rPr lang="pl-PL" sz="2000" dirty="0" smtClean="0">
                <a:latin typeface="TitilliumText25L"/>
              </a:rPr>
              <a:t>powinien osiągnąć </a:t>
            </a:r>
            <a:r>
              <a:rPr lang="pl-PL" sz="2000" b="1" dirty="0" smtClean="0">
                <a:latin typeface="TitilliumText25L"/>
              </a:rPr>
              <a:t>wskaźnik rezultatu </a:t>
            </a:r>
            <a:r>
              <a:rPr lang="pl-PL" sz="2000" u="sng" dirty="0" smtClean="0">
                <a:latin typeface="TitilliumText25L"/>
              </a:rPr>
              <a:t>najpóźniej w okresie 12 miesięcy od zakończenia realizacji projektu</a:t>
            </a:r>
            <a:r>
              <a:rPr lang="pl-PL" sz="2000" dirty="0" smtClean="0">
                <a:latin typeface="TitilliumText25L"/>
              </a:rPr>
              <a:t> oraz utrzymać je w okresie trwałości projektu.</a:t>
            </a:r>
          </a:p>
          <a:p>
            <a:pPr algn="just"/>
            <a:endParaRPr lang="pl-PL" sz="2000" dirty="0" smtClean="0">
              <a:solidFill>
                <a:schemeClr val="tx2">
                  <a:lumMod val="75000"/>
                </a:schemeClr>
              </a:solidFill>
              <a:latin typeface="TitilliumText25L"/>
            </a:endParaRPr>
          </a:p>
          <a:p>
            <a:pPr marL="0" lvl="3" algn="just">
              <a:lnSpc>
                <a:spcPct val="114000"/>
              </a:lnSpc>
            </a:pPr>
            <a:endParaRPr lang="pl-PL" sz="2000" dirty="0" smtClean="0">
              <a:solidFill>
                <a:schemeClr val="tx2">
                  <a:lumMod val="75000"/>
                </a:schemeClr>
              </a:solidFill>
              <a:latin typeface="TitilliumText25L"/>
            </a:endParaRPr>
          </a:p>
          <a:p>
            <a:pPr marL="0" lvl="3" algn="just">
              <a:lnSpc>
                <a:spcPct val="114000"/>
              </a:lnSpc>
            </a:pPr>
            <a:endParaRPr lang="pl-PL" sz="2400" b="1" dirty="0" smtClean="0">
              <a:solidFill>
                <a:schemeClr val="tx2">
                  <a:lumMod val="75000"/>
                </a:schemeClr>
              </a:solidFill>
              <a:latin typeface="TitilliumText25L"/>
            </a:endParaRPr>
          </a:p>
        </p:txBody>
      </p:sp>
      <p:pic>
        <p:nvPicPr>
          <p:cNvPr id="7" name="Obraz 8"/>
          <p:cNvPicPr>
            <a:picLocks noChangeAspect="1"/>
          </p:cNvPicPr>
          <p:nvPr/>
        </p:nvPicPr>
        <p:blipFill>
          <a:blip r:embed="rId5" cstate="print"/>
          <a:srcRect/>
          <a:stretch>
            <a:fillRect/>
          </a:stretch>
        </p:blipFill>
        <p:spPr bwMode="auto">
          <a:xfrm>
            <a:off x="7108439" y="247740"/>
            <a:ext cx="1762095" cy="1370072"/>
          </a:xfrm>
          <a:prstGeom prst="rect">
            <a:avLst/>
          </a:prstGeom>
          <a:noFill/>
          <a:ln w="9525">
            <a:noFill/>
            <a:miter lim="800000"/>
            <a:headEnd/>
            <a:tailEnd/>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085" y="415449"/>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pic>
        <p:nvPicPr>
          <p:cNvPr id="18"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
        <p:nvSpPr>
          <p:cNvPr id="19" name="Prostokąt 18"/>
          <p:cNvSpPr/>
          <p:nvPr/>
        </p:nvSpPr>
        <p:spPr>
          <a:xfrm>
            <a:off x="1694373" y="643614"/>
            <a:ext cx="4605296" cy="769441"/>
          </a:xfrm>
          <a:prstGeom prst="rect">
            <a:avLst/>
          </a:prstGeom>
        </p:spPr>
        <p:txBody>
          <a:bodyPr wrap="square">
            <a:spAutoFit/>
          </a:bodyPr>
          <a:lstStyle/>
          <a:p>
            <a:r>
              <a:rPr lang="pl-PL" sz="2200" b="1" dirty="0" smtClean="0">
                <a:latin typeface="TitilliumText25L"/>
              </a:rPr>
              <a:t>Wskaźniki rezultatu wyodrębnione w Działaniu 1.8</a:t>
            </a:r>
            <a:endParaRPr lang="pl-PL" sz="2200" dirty="0">
              <a:latin typeface="TitilliumText25L"/>
            </a:endParaRPr>
          </a:p>
        </p:txBody>
      </p:sp>
      <p:graphicFrame>
        <p:nvGraphicFramePr>
          <p:cNvPr id="16" name="Tabela 15"/>
          <p:cNvGraphicFramePr>
            <a:graphicFrameLocks noGrp="1"/>
          </p:cNvGraphicFramePr>
          <p:nvPr>
            <p:extLst>
              <p:ext uri="{D42A27DB-BD31-4B8C-83A1-F6EECF244321}">
                <p14:modId xmlns:p14="http://schemas.microsoft.com/office/powerpoint/2010/main" val="841737504"/>
              </p:ext>
            </p:extLst>
          </p:nvPr>
        </p:nvGraphicFramePr>
        <p:xfrm>
          <a:off x="314327" y="1602261"/>
          <a:ext cx="8667748" cy="5086765"/>
        </p:xfrm>
        <a:graphic>
          <a:graphicData uri="http://schemas.openxmlformats.org/drawingml/2006/table">
            <a:tbl>
              <a:tblPr/>
              <a:tblGrid>
                <a:gridCol w="609598"/>
                <a:gridCol w="3286125"/>
                <a:gridCol w="895350"/>
                <a:gridCol w="1247775"/>
                <a:gridCol w="1228725"/>
                <a:gridCol w="1400175"/>
              </a:tblGrid>
              <a:tr h="1195070">
                <a:tc>
                  <a:txBody>
                    <a:bodyPr/>
                    <a:lstStyle/>
                    <a:p>
                      <a:pPr algn="ctr">
                        <a:lnSpc>
                          <a:spcPct val="150000"/>
                        </a:lnSpc>
                        <a:spcAft>
                          <a:spcPts val="0"/>
                        </a:spcAft>
                      </a:pPr>
                      <a:r>
                        <a:rPr lang="pl-PL" sz="900" b="1" dirty="0">
                          <a:solidFill>
                            <a:srgbClr val="000000"/>
                          </a:solidFill>
                          <a:latin typeface="TitilliumText25L"/>
                          <a:ea typeface="Times New Roman"/>
                          <a:cs typeface="Times New Roman"/>
                        </a:rPr>
                        <a:t>Rodzaj wskaźnika</a:t>
                      </a:r>
                      <a:endParaRPr lang="pl-PL" sz="9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a:solidFill>
                            <a:srgbClr val="000000"/>
                          </a:solidFill>
                          <a:latin typeface="TitilliumText25L"/>
                          <a:ea typeface="Times New Roman"/>
                          <a:cs typeface="Times New Roman"/>
                        </a:rPr>
                        <a:t>Nazwa wskaźnika</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900" b="1" dirty="0">
                          <a:solidFill>
                            <a:srgbClr val="000000"/>
                          </a:solidFill>
                          <a:latin typeface="TitilliumText25L"/>
                          <a:ea typeface="Times New Roman"/>
                          <a:cs typeface="Times New Roman"/>
                        </a:rPr>
                        <a:t>Wskaźnik należy obowiązkowo wybrać </a:t>
                      </a:r>
                      <a:br>
                        <a:rPr lang="pl-PL" sz="900" b="1" dirty="0">
                          <a:solidFill>
                            <a:srgbClr val="000000"/>
                          </a:solidFill>
                          <a:latin typeface="TitilliumText25L"/>
                          <a:ea typeface="Times New Roman"/>
                          <a:cs typeface="Times New Roman"/>
                        </a:rPr>
                      </a:br>
                      <a:r>
                        <a:rPr lang="pl-PL" sz="900" b="1" dirty="0">
                          <a:solidFill>
                            <a:srgbClr val="000000"/>
                          </a:solidFill>
                          <a:latin typeface="TitilliumText25L"/>
                          <a:ea typeface="Times New Roman"/>
                          <a:cs typeface="Times New Roman"/>
                        </a:rPr>
                        <a:t>i określić jego wartość </a:t>
                      </a:r>
                      <a:endParaRPr lang="pl-PL" sz="9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900" b="1" dirty="0">
                          <a:solidFill>
                            <a:srgbClr val="000000"/>
                          </a:solidFill>
                          <a:latin typeface="TitilliumText25L"/>
                          <a:ea typeface="Times New Roman"/>
                          <a:cs typeface="Times New Roman"/>
                        </a:rPr>
                        <a:t>Wskaźnik należy wybrać, gdy jest adekwatny dla projektu </a:t>
                      </a:r>
                      <a:br>
                        <a:rPr lang="pl-PL" sz="900" b="1" dirty="0">
                          <a:solidFill>
                            <a:srgbClr val="000000"/>
                          </a:solidFill>
                          <a:latin typeface="TitilliumText25L"/>
                          <a:ea typeface="Times New Roman"/>
                          <a:cs typeface="Times New Roman"/>
                        </a:rPr>
                      </a:br>
                      <a:r>
                        <a:rPr lang="pl-PL" sz="900" b="1" dirty="0">
                          <a:solidFill>
                            <a:srgbClr val="000000"/>
                          </a:solidFill>
                          <a:latin typeface="TitilliumText25L"/>
                          <a:ea typeface="Times New Roman"/>
                          <a:cs typeface="Times New Roman"/>
                        </a:rPr>
                        <a:t>i określić jego wartość.</a:t>
                      </a:r>
                      <a:endParaRPr lang="pl-PL" sz="9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900" b="1" dirty="0">
                          <a:solidFill>
                            <a:srgbClr val="000000"/>
                          </a:solidFill>
                          <a:latin typeface="TitilliumText25L"/>
                          <a:ea typeface="Times New Roman"/>
                          <a:cs typeface="Times New Roman"/>
                        </a:rPr>
                        <a:t>We wniosku o dofinansowanie wskaźnik należy wybrać obowiązkowo i </a:t>
                      </a:r>
                      <a:r>
                        <a:rPr lang="pl-PL" sz="900" b="1" u="sng" dirty="0">
                          <a:latin typeface="TitilliumText25L"/>
                          <a:ea typeface="Times New Roman"/>
                          <a:cs typeface="Times New Roman"/>
                        </a:rPr>
                        <a:t>wpisać wartość 0</a:t>
                      </a:r>
                      <a:r>
                        <a:rPr lang="pl-PL" sz="900" b="1" dirty="0">
                          <a:latin typeface="TitilliumText25L"/>
                          <a:ea typeface="Times New Roman"/>
                          <a:cs typeface="Times New Roman"/>
                        </a:rPr>
                        <a:t>.</a:t>
                      </a:r>
                      <a:r>
                        <a:rPr lang="pl-PL" sz="900" b="1" dirty="0">
                          <a:solidFill>
                            <a:srgbClr val="FF0000"/>
                          </a:solidFill>
                          <a:latin typeface="TitilliumText25L"/>
                          <a:ea typeface="Times New Roman"/>
                          <a:cs typeface="Times New Roman"/>
                        </a:rPr>
                        <a:t>  </a:t>
                      </a:r>
                      <a:endParaRPr lang="pl-PL" sz="9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900" b="1" dirty="0">
                          <a:solidFill>
                            <a:srgbClr val="000000"/>
                          </a:solidFill>
                          <a:latin typeface="TitilliumText25L"/>
                          <a:ea typeface="Times New Roman"/>
                          <a:cs typeface="Times New Roman"/>
                        </a:rPr>
                        <a:t>We wniosku o dofinansowanie wskaźnik należy wybrać, gdy jest on adekwatny i </a:t>
                      </a:r>
                      <a:r>
                        <a:rPr lang="pl-PL" sz="900" b="1" u="sng" dirty="0">
                          <a:latin typeface="TitilliumText25L"/>
                          <a:ea typeface="Times New Roman"/>
                          <a:cs typeface="Times New Roman"/>
                        </a:rPr>
                        <a:t>wpisać </a:t>
                      </a:r>
                      <a:r>
                        <a:rPr lang="pl-PL" sz="900" b="1" u="sng" dirty="0" smtClean="0">
                          <a:latin typeface="TitilliumText25L"/>
                          <a:ea typeface="Times New Roman"/>
                          <a:cs typeface="Times New Roman"/>
                        </a:rPr>
                        <a:t>wartość </a:t>
                      </a:r>
                      <a:r>
                        <a:rPr lang="pl-PL" sz="900" b="1" u="sng" dirty="0">
                          <a:latin typeface="TitilliumText25L"/>
                          <a:ea typeface="Times New Roman"/>
                          <a:cs typeface="Times New Roman"/>
                        </a:rPr>
                        <a:t>0</a:t>
                      </a:r>
                      <a:r>
                        <a:rPr lang="pl-PL" sz="900" b="1" dirty="0">
                          <a:latin typeface="TitilliumText25L"/>
                          <a:ea typeface="Times New Roman"/>
                          <a:cs typeface="Times New Roman"/>
                        </a:rPr>
                        <a:t>.</a:t>
                      </a:r>
                      <a:r>
                        <a:rPr lang="pl-PL" sz="900" b="1" dirty="0">
                          <a:solidFill>
                            <a:srgbClr val="FF0000"/>
                          </a:solidFill>
                          <a:latin typeface="TitilliumText25L"/>
                          <a:ea typeface="Times New Roman"/>
                          <a:cs typeface="Times New Roman"/>
                        </a:rPr>
                        <a:t>  </a:t>
                      </a:r>
                      <a:endParaRPr lang="pl-PL" sz="900" dirty="0">
                        <a:latin typeface="TitilliumText25L"/>
                        <a:ea typeface="Calibri"/>
                        <a:cs typeface="Times New Roman"/>
                      </a:endParaRPr>
                    </a:p>
                  </a:txBody>
                  <a:tcPr marL="17560" marR="1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885">
                <a:tc rowSpan="8">
                  <a:txBody>
                    <a:bodyPr/>
                    <a:lstStyle/>
                    <a:p>
                      <a:pPr marL="71755" marR="71755" algn="ctr">
                        <a:lnSpc>
                          <a:spcPct val="150000"/>
                        </a:lnSpc>
                        <a:spcAft>
                          <a:spcPts val="0"/>
                        </a:spcAft>
                      </a:pPr>
                      <a:r>
                        <a:rPr lang="pl-PL" sz="1100" b="1" dirty="0">
                          <a:solidFill>
                            <a:srgbClr val="000000"/>
                          </a:solidFill>
                          <a:latin typeface="TitilliumText25L"/>
                          <a:ea typeface="Times New Roman"/>
                          <a:cs typeface="Times New Roman"/>
                        </a:rPr>
                        <a:t>rezultatu bezpośredniego</a:t>
                      </a:r>
                      <a:endParaRPr lang="pl-PL" sz="1100" dirty="0">
                        <a:latin typeface="TitilliumText25L"/>
                        <a:ea typeface="Calibri"/>
                        <a:cs typeface="Times New Roman"/>
                      </a:endParaRPr>
                    </a:p>
                  </a:txBody>
                  <a:tcPr marL="17560" marR="1756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pl-PL" sz="1100" dirty="0">
                          <a:solidFill>
                            <a:srgbClr val="000000"/>
                          </a:solidFill>
                          <a:latin typeface="TitilliumText25L"/>
                          <a:ea typeface="Times New Roman"/>
                          <a:cs typeface="Times New Roman"/>
                        </a:rPr>
                        <a:t>Liczba wprowadzonych innowacji produktowych [szt.]</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smtClean="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a:solidFill>
                            <a:srgbClr val="000000"/>
                          </a:solidFill>
                          <a:latin typeface="TitilliumText25L"/>
                          <a:ea typeface="Times New Roman"/>
                          <a:cs typeface="Times New Roman"/>
                        </a:rPr>
                        <a:t> </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pl-PL" sz="1100" dirty="0">
                        <a:solidFill>
                          <a:srgbClr val="000000"/>
                        </a:solidFill>
                        <a:latin typeface="TitilliumText25L"/>
                        <a:ea typeface="Times New Roman"/>
                        <a:cs typeface="Times New Roman"/>
                      </a:endParaRPr>
                    </a:p>
                  </a:txBody>
                  <a:tcPr marL="17560" marR="1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885">
                <a:tc vMerge="1">
                  <a:txBody>
                    <a:bodyPr/>
                    <a:lstStyle/>
                    <a:p>
                      <a:endParaRPr lang="pl-PL"/>
                    </a:p>
                  </a:txBody>
                  <a:tcPr/>
                </a:tc>
                <a:tc>
                  <a:txBody>
                    <a:bodyPr/>
                    <a:lstStyle/>
                    <a:p>
                      <a:pPr algn="l">
                        <a:lnSpc>
                          <a:spcPct val="150000"/>
                        </a:lnSpc>
                        <a:spcAft>
                          <a:spcPts val="0"/>
                        </a:spcAft>
                      </a:pPr>
                      <a:r>
                        <a:rPr lang="pl-PL" sz="1100" dirty="0">
                          <a:solidFill>
                            <a:srgbClr val="000000"/>
                          </a:solidFill>
                          <a:latin typeface="TitilliumText25L"/>
                          <a:ea typeface="Times New Roman"/>
                          <a:cs typeface="Times New Roman"/>
                        </a:rPr>
                        <a:t>Liczba wprowadzonych innowacji procesowych [szt.]</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smtClean="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a:solidFill>
                            <a:srgbClr val="000000"/>
                          </a:solidFill>
                          <a:latin typeface="TitilliumText25L"/>
                          <a:ea typeface="Times New Roman"/>
                          <a:cs typeface="Times New Roman"/>
                        </a:rPr>
                        <a:t> </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pl-PL" sz="1100" dirty="0">
                        <a:solidFill>
                          <a:srgbClr val="000000"/>
                        </a:solidFill>
                        <a:latin typeface="TitilliumText25L"/>
                        <a:ea typeface="Times New Roman"/>
                        <a:cs typeface="Times New Roman"/>
                      </a:endParaRPr>
                    </a:p>
                  </a:txBody>
                  <a:tcPr marL="17560" marR="1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855">
                <a:tc vMerge="1">
                  <a:txBody>
                    <a:bodyPr/>
                    <a:lstStyle/>
                    <a:p>
                      <a:endParaRPr lang="pl-PL"/>
                    </a:p>
                  </a:txBody>
                  <a:tcPr/>
                </a:tc>
                <a:tc>
                  <a:txBody>
                    <a:bodyPr/>
                    <a:lstStyle/>
                    <a:p>
                      <a:pPr algn="l">
                        <a:lnSpc>
                          <a:spcPct val="150000"/>
                        </a:lnSpc>
                        <a:spcAft>
                          <a:spcPts val="0"/>
                        </a:spcAft>
                      </a:pPr>
                      <a:r>
                        <a:rPr lang="pl-PL" sz="1100" dirty="0">
                          <a:solidFill>
                            <a:srgbClr val="000000"/>
                          </a:solidFill>
                          <a:latin typeface="TitilliumText25L"/>
                          <a:ea typeface="Times New Roman"/>
                          <a:cs typeface="Times New Roman"/>
                        </a:rPr>
                        <a:t>Liczba wprowadzonych innowacji </a:t>
                      </a:r>
                      <a:r>
                        <a:rPr lang="pl-PL" sz="1100" dirty="0" err="1">
                          <a:solidFill>
                            <a:srgbClr val="000000"/>
                          </a:solidFill>
                          <a:latin typeface="TitilliumText25L"/>
                          <a:ea typeface="Times New Roman"/>
                          <a:cs typeface="Times New Roman"/>
                        </a:rPr>
                        <a:t>nietechnologicznych</a:t>
                      </a:r>
                      <a:r>
                        <a:rPr lang="pl-PL" sz="1100" dirty="0">
                          <a:solidFill>
                            <a:srgbClr val="000000"/>
                          </a:solidFill>
                          <a:latin typeface="TitilliumText25L"/>
                          <a:ea typeface="Times New Roman"/>
                          <a:cs typeface="Times New Roman"/>
                        </a:rPr>
                        <a:t> [szt.]</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a:solidFill>
                            <a:srgbClr val="000000"/>
                          </a:solidFill>
                          <a:latin typeface="TitilliumText25L"/>
                          <a:ea typeface="Times New Roman"/>
                          <a:cs typeface="Times New Roman"/>
                        </a:rPr>
                        <a:t> </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a:solidFill>
                            <a:srgbClr val="000000"/>
                          </a:solidFill>
                          <a:latin typeface="TitilliumText25L"/>
                          <a:ea typeface="Times New Roman"/>
                          <a:cs typeface="Times New Roman"/>
                        </a:rPr>
                        <a:t>x</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pl-PL" sz="1100" dirty="0">
                        <a:solidFill>
                          <a:srgbClr val="000000"/>
                        </a:solidFill>
                        <a:latin typeface="TitilliumText25L"/>
                        <a:ea typeface="Times New Roman"/>
                        <a:cs typeface="Times New Roman"/>
                      </a:endParaRPr>
                    </a:p>
                  </a:txBody>
                  <a:tcPr marL="17560" marR="1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134">
                <a:tc vMerge="1">
                  <a:txBody>
                    <a:bodyPr/>
                    <a:lstStyle/>
                    <a:p>
                      <a:endParaRPr lang="pl-PL"/>
                    </a:p>
                  </a:txBody>
                  <a:tcPr/>
                </a:tc>
                <a:tc>
                  <a:txBody>
                    <a:bodyPr/>
                    <a:lstStyle/>
                    <a:p>
                      <a:pPr algn="l">
                        <a:lnSpc>
                          <a:spcPct val="150000"/>
                        </a:lnSpc>
                        <a:spcAft>
                          <a:spcPts val="0"/>
                        </a:spcAft>
                      </a:pPr>
                      <a:r>
                        <a:rPr lang="pl-PL" sz="1100" dirty="0">
                          <a:solidFill>
                            <a:srgbClr val="000000"/>
                          </a:solidFill>
                          <a:latin typeface="TitilliumText25L"/>
                          <a:ea typeface="Times New Roman"/>
                          <a:cs typeface="Times New Roman"/>
                        </a:rPr>
                        <a:t>Przychody ze sprzedaży nowych lub udoskonalonych produktów/procesów [zł]</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a:solidFill>
                            <a:srgbClr val="000000"/>
                          </a:solidFill>
                          <a:latin typeface="TitilliumText25L"/>
                          <a:ea typeface="Times New Roman"/>
                          <a:cs typeface="Times New Roman"/>
                        </a:rPr>
                        <a:t>x</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a:solidFill>
                            <a:srgbClr val="000000"/>
                          </a:solidFill>
                          <a:latin typeface="TitilliumText25L"/>
                          <a:ea typeface="Times New Roman"/>
                          <a:cs typeface="Times New Roman"/>
                        </a:rPr>
                        <a:t> </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pl-PL" sz="1100" dirty="0">
                        <a:solidFill>
                          <a:srgbClr val="000000"/>
                        </a:solidFill>
                        <a:latin typeface="TitilliumText25L"/>
                        <a:ea typeface="Times New Roman"/>
                        <a:cs typeface="Times New Roman"/>
                      </a:endParaRPr>
                    </a:p>
                  </a:txBody>
                  <a:tcPr marL="17560" marR="1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134">
                <a:tc vMerge="1">
                  <a:txBody>
                    <a:bodyPr/>
                    <a:lstStyle/>
                    <a:p>
                      <a:endParaRPr lang="pl-PL"/>
                    </a:p>
                  </a:txBody>
                  <a:tcPr/>
                </a:tc>
                <a:tc>
                  <a:txBody>
                    <a:bodyPr/>
                    <a:lstStyle/>
                    <a:p>
                      <a:pPr algn="l">
                        <a:lnSpc>
                          <a:spcPct val="150000"/>
                        </a:lnSpc>
                        <a:spcAft>
                          <a:spcPts val="0"/>
                        </a:spcAft>
                      </a:pPr>
                      <a:r>
                        <a:rPr lang="pl-PL" sz="1100" dirty="0">
                          <a:solidFill>
                            <a:srgbClr val="000000"/>
                          </a:solidFill>
                          <a:latin typeface="TitilliumText25L"/>
                          <a:ea typeface="Times New Roman"/>
                          <a:cs typeface="Times New Roman"/>
                        </a:rPr>
                        <a:t>Wzrost zatrudnienia we wspieranych przedsiębiorstwach O/K/M (CI) [EPC]</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pl-PL" sz="1100">
                        <a:latin typeface="TitilliumText25L"/>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pl-PL" sz="1100" dirty="0">
                        <a:solidFill>
                          <a:srgbClr val="000000"/>
                        </a:solidFill>
                        <a:latin typeface="TitilliumText25L"/>
                        <a:ea typeface="Times New Roman"/>
                        <a:cs typeface="Times New Roman"/>
                      </a:endParaRPr>
                    </a:p>
                  </a:txBody>
                  <a:tcPr marL="17560" marR="1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134">
                <a:tc vMerge="1">
                  <a:txBody>
                    <a:bodyPr/>
                    <a:lstStyle/>
                    <a:p>
                      <a:endParaRPr lang="pl-PL"/>
                    </a:p>
                  </a:txBody>
                  <a:tcPr/>
                </a:tc>
                <a:tc>
                  <a:txBody>
                    <a:bodyPr/>
                    <a:lstStyle/>
                    <a:p>
                      <a:pPr algn="l">
                        <a:lnSpc>
                          <a:spcPct val="150000"/>
                        </a:lnSpc>
                        <a:spcAft>
                          <a:spcPts val="0"/>
                        </a:spcAft>
                      </a:pPr>
                      <a:r>
                        <a:rPr lang="pl-PL" sz="1100" dirty="0">
                          <a:solidFill>
                            <a:srgbClr val="000000"/>
                          </a:solidFill>
                          <a:latin typeface="TitilliumText25L"/>
                          <a:ea typeface="Times New Roman"/>
                          <a:cs typeface="Times New Roman"/>
                        </a:rPr>
                        <a:t>Wzrost zatrudnienia we wspieranych przedsiębiorstwach – kobiety [EPC]</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a:solidFill>
                            <a:srgbClr val="000000"/>
                          </a:solidFill>
                          <a:latin typeface="TitilliumText25L"/>
                          <a:ea typeface="Times New Roman"/>
                          <a:cs typeface="Times New Roman"/>
                        </a:rPr>
                        <a:t> </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a:solidFill>
                            <a:srgbClr val="000000"/>
                          </a:solidFill>
                          <a:latin typeface="TitilliumText25L"/>
                          <a:ea typeface="Times New Roman"/>
                          <a:cs typeface="Times New Roman"/>
                        </a:rPr>
                        <a:t> </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smtClean="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pl-PL" sz="1100" dirty="0">
                        <a:latin typeface="TitilliumText25L"/>
                        <a:ea typeface="Calibri"/>
                        <a:cs typeface="Times New Roman"/>
                      </a:endParaRPr>
                    </a:p>
                  </a:txBody>
                  <a:tcPr marL="17560" marR="1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134">
                <a:tc vMerge="1">
                  <a:txBody>
                    <a:bodyPr/>
                    <a:lstStyle/>
                    <a:p>
                      <a:endParaRPr lang="pl-PL"/>
                    </a:p>
                  </a:txBody>
                  <a:tcPr/>
                </a:tc>
                <a:tc>
                  <a:txBody>
                    <a:bodyPr/>
                    <a:lstStyle/>
                    <a:p>
                      <a:pPr algn="l">
                        <a:lnSpc>
                          <a:spcPct val="150000"/>
                        </a:lnSpc>
                        <a:spcAft>
                          <a:spcPts val="0"/>
                        </a:spcAft>
                      </a:pPr>
                      <a:r>
                        <a:rPr lang="pl-PL" sz="1100" dirty="0">
                          <a:solidFill>
                            <a:srgbClr val="000000"/>
                          </a:solidFill>
                          <a:latin typeface="TitilliumText25L"/>
                          <a:ea typeface="Times New Roman"/>
                          <a:cs typeface="Times New Roman"/>
                        </a:rPr>
                        <a:t>Wzrost zatrudnienia we wspieranych przedsiębiorstwach – mężczyźni [EPC]</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a:solidFill>
                            <a:srgbClr val="000000"/>
                          </a:solidFill>
                          <a:latin typeface="TitilliumText25L"/>
                          <a:ea typeface="Times New Roman"/>
                          <a:cs typeface="Times New Roman"/>
                        </a:rPr>
                        <a:t> </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a:solidFill>
                            <a:srgbClr val="000000"/>
                          </a:solidFill>
                          <a:latin typeface="TitilliumText25L"/>
                          <a:ea typeface="Times New Roman"/>
                          <a:cs typeface="Times New Roman"/>
                        </a:rPr>
                        <a:t> </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pl-PL" sz="1100" b="1" dirty="0" smtClean="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pl-PL" sz="1100" dirty="0">
                        <a:latin typeface="TitilliumText25L"/>
                        <a:ea typeface="Calibri"/>
                        <a:cs typeface="Times New Roman"/>
                      </a:endParaRPr>
                    </a:p>
                  </a:txBody>
                  <a:tcPr marL="17560" marR="1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825">
                <a:tc vMerge="1">
                  <a:txBody>
                    <a:bodyPr/>
                    <a:lstStyle/>
                    <a:p>
                      <a:endParaRPr lang="pl-PL"/>
                    </a:p>
                  </a:txBody>
                  <a:tcPr/>
                </a:tc>
                <a:tc>
                  <a:txBody>
                    <a:bodyPr/>
                    <a:lstStyle/>
                    <a:p>
                      <a:pPr algn="l">
                        <a:lnSpc>
                          <a:spcPct val="150000"/>
                        </a:lnSpc>
                        <a:spcAft>
                          <a:spcPts val="0"/>
                        </a:spcAft>
                      </a:pPr>
                      <a:r>
                        <a:rPr lang="pl-PL" sz="1100" dirty="0">
                          <a:solidFill>
                            <a:srgbClr val="000000"/>
                          </a:solidFill>
                          <a:latin typeface="TitilliumText25L"/>
                          <a:ea typeface="Times New Roman"/>
                          <a:cs typeface="Times New Roman"/>
                        </a:rPr>
                        <a:t>Liczba nowo utworzonych miejsc pracy - pozostałe formy [EPC]</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pl-PL" sz="1100" dirty="0">
                          <a:solidFill>
                            <a:srgbClr val="000000"/>
                          </a:solidFill>
                          <a:latin typeface="TitilliumText25L"/>
                          <a:ea typeface="Times New Roman"/>
                          <a:cs typeface="Times New Roman"/>
                        </a:rPr>
                        <a:t> </a:t>
                      </a:r>
                      <a:endParaRPr lang="pl-PL" sz="1100" dirty="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pl-PL" sz="1100">
                          <a:solidFill>
                            <a:srgbClr val="000000"/>
                          </a:solidFill>
                          <a:latin typeface="TitilliumText25L"/>
                          <a:ea typeface="Times New Roman"/>
                          <a:cs typeface="Times New Roman"/>
                        </a:rPr>
                        <a:t> </a:t>
                      </a:r>
                      <a:endParaRPr lang="pl-PL" sz="1100">
                        <a:latin typeface="TitilliumText25L"/>
                        <a:ea typeface="Calibri"/>
                        <a:cs typeface="Times New Roman"/>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a:lnSpc>
                          <a:spcPct val="115000"/>
                        </a:lnSpc>
                      </a:pPr>
                      <a:endParaRPr lang="pl-PL" sz="1100" dirty="0">
                        <a:latin typeface="TitilliumText25L"/>
                      </a:endParaRPr>
                    </a:p>
                  </a:txBody>
                  <a:tcPr marL="17560" marR="1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endParaRPr lang="pl-PL" sz="1100" dirty="0">
                        <a:latin typeface="TitilliumText25L"/>
                        <a:ea typeface="Calibri"/>
                        <a:cs typeface="Times New Roman"/>
                      </a:endParaRPr>
                    </a:p>
                    <a:p>
                      <a:pPr algn="ctr">
                        <a:lnSpc>
                          <a:spcPct val="150000"/>
                        </a:lnSpc>
                        <a:spcAft>
                          <a:spcPts val="0"/>
                        </a:spcAft>
                      </a:pPr>
                      <a:r>
                        <a:rPr lang="pl-PL" sz="1100" b="1" dirty="0">
                          <a:solidFill>
                            <a:srgbClr val="000000"/>
                          </a:solidFill>
                          <a:latin typeface="TitilliumText25L"/>
                          <a:ea typeface="Times New Roman"/>
                          <a:cs typeface="Times New Roman"/>
                        </a:rPr>
                        <a:t>x</a:t>
                      </a:r>
                      <a:endParaRPr lang="pl-PL" sz="1100" dirty="0">
                        <a:latin typeface="TitilliumText25L"/>
                        <a:ea typeface="Calibri"/>
                        <a:cs typeface="Times New Roman"/>
                      </a:endParaRPr>
                    </a:p>
                  </a:txBody>
                  <a:tcPr marL="17560" marR="1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975" y="-74468"/>
            <a:ext cx="9144000" cy="6858000"/>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081" y="379351"/>
            <a:ext cx="1085850" cy="1152525"/>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rostokąt 9"/>
          <p:cNvSpPr/>
          <p:nvPr/>
        </p:nvSpPr>
        <p:spPr>
          <a:xfrm>
            <a:off x="599330" y="1733489"/>
            <a:ext cx="8363695" cy="5370701"/>
          </a:xfrm>
          <a:prstGeom prst="rect">
            <a:avLst/>
          </a:prstGeom>
        </p:spPr>
        <p:txBody>
          <a:bodyPr wrap="square">
            <a:spAutoFit/>
          </a:bodyPr>
          <a:lstStyle/>
          <a:p>
            <a:pPr marL="342900" indent="-342900" algn="just">
              <a:buFont typeface="Wingdings" panose="05000000000000000000" pitchFamily="2" charset="2"/>
              <a:buChar char="§"/>
            </a:pPr>
            <a:r>
              <a:rPr lang="pl-PL" sz="2200" b="1" cap="small" spc="150" dirty="0" smtClean="0">
                <a:solidFill>
                  <a:schemeClr val="tx2">
                    <a:lumMod val="75000"/>
                  </a:schemeClr>
                </a:solidFill>
                <a:latin typeface="TitilliumText25L"/>
              </a:rPr>
              <a:t>Innowacyjność</a:t>
            </a:r>
            <a:endParaRPr lang="pl-PL" sz="2200" b="1" cap="small" spc="150" dirty="0">
              <a:solidFill>
                <a:schemeClr val="tx2">
                  <a:lumMod val="75000"/>
                </a:schemeClr>
              </a:solidFill>
              <a:latin typeface="TitilliumText25L"/>
            </a:endParaRPr>
          </a:p>
          <a:p>
            <a:pPr algn="just"/>
            <a:endParaRPr lang="pl-PL" dirty="0" smtClean="0">
              <a:solidFill>
                <a:schemeClr val="tx2">
                  <a:lumMod val="75000"/>
                </a:schemeClr>
              </a:solidFill>
              <a:latin typeface="TitilliumText25L"/>
            </a:endParaRPr>
          </a:p>
          <a:p>
            <a:pPr algn="just"/>
            <a:r>
              <a:rPr lang="pl-PL" sz="2000" dirty="0" smtClean="0">
                <a:solidFill>
                  <a:schemeClr val="tx2">
                    <a:lumMod val="75000"/>
                  </a:schemeClr>
                </a:solidFill>
                <a:latin typeface="TitilliumText25L"/>
              </a:rPr>
              <a:t>Realizacja projektu musi prowadzić do wprowadzenia w przedsiębiorstwie </a:t>
            </a:r>
            <a:r>
              <a:rPr lang="pl-PL" sz="2000" b="1" dirty="0" smtClean="0">
                <a:solidFill>
                  <a:schemeClr val="tx2">
                    <a:lumMod val="75000"/>
                  </a:schemeClr>
                </a:solidFill>
                <a:latin typeface="TitilliumText25L"/>
              </a:rPr>
              <a:t>innowacji produktowej bądź procesowej </a:t>
            </a:r>
            <a:r>
              <a:rPr lang="pl-PL" sz="2000" dirty="0" smtClean="0">
                <a:solidFill>
                  <a:schemeClr val="tx2">
                    <a:lumMod val="75000"/>
                  </a:schemeClr>
                </a:solidFill>
                <a:latin typeface="TitilliumText25L"/>
              </a:rPr>
              <a:t>co najmniej </a:t>
            </a:r>
            <a:r>
              <a:rPr lang="pl-PL" sz="2000" b="1" dirty="0" smtClean="0">
                <a:solidFill>
                  <a:schemeClr val="tx2">
                    <a:lumMod val="75000"/>
                  </a:schemeClr>
                </a:solidFill>
                <a:latin typeface="TitilliumText25L"/>
              </a:rPr>
              <a:t>w skali rynku regionalnego (tj. województwa zachodniopomorskiego)</a:t>
            </a:r>
            <a:r>
              <a:rPr lang="pl-PL" sz="2000" dirty="0">
                <a:solidFill>
                  <a:schemeClr val="tx2">
                    <a:lumMod val="75000"/>
                  </a:schemeClr>
                </a:solidFill>
                <a:latin typeface="TitilliumText25L"/>
              </a:rPr>
              <a:t> </a:t>
            </a:r>
            <a:r>
              <a:rPr lang="pl-PL" sz="2000" dirty="0" smtClean="0">
                <a:solidFill>
                  <a:schemeClr val="tx2">
                    <a:lumMod val="75000"/>
                  </a:schemeClr>
                </a:solidFill>
                <a:latin typeface="TitilliumText25L"/>
              </a:rPr>
              <a:t>– </a:t>
            </a:r>
            <a:r>
              <a:rPr lang="pl-PL" sz="2000" b="1" dirty="0" smtClean="0">
                <a:solidFill>
                  <a:srgbClr val="FF0000"/>
                </a:solidFill>
                <a:latin typeface="TitilliumText25L"/>
              </a:rPr>
              <a:t>warunek dopuszczający</a:t>
            </a:r>
            <a:endParaRPr lang="pl-PL" sz="2000" b="1" u="sng" dirty="0">
              <a:solidFill>
                <a:srgbClr val="FF0000"/>
              </a:solidFill>
              <a:latin typeface="TitilliumText25L"/>
            </a:endParaRPr>
          </a:p>
          <a:p>
            <a:pPr lvl="0" algn="just"/>
            <a:endParaRPr lang="pl-PL" sz="2800" dirty="0" smtClean="0">
              <a:solidFill>
                <a:schemeClr val="tx2">
                  <a:lumMod val="75000"/>
                </a:schemeClr>
              </a:solidFill>
              <a:latin typeface="TitilliumText25L"/>
            </a:endParaRPr>
          </a:p>
          <a:p>
            <a:pPr lvl="0" algn="just">
              <a:spcAft>
                <a:spcPts val="600"/>
              </a:spcAft>
            </a:pPr>
            <a:r>
              <a:rPr lang="pl-PL" dirty="0" smtClean="0">
                <a:solidFill>
                  <a:schemeClr val="tx2">
                    <a:lumMod val="75000"/>
                  </a:schemeClr>
                </a:solidFill>
                <a:latin typeface="TitilliumText25L"/>
              </a:rPr>
              <a:t>Dodatkowo </a:t>
            </a:r>
            <a:r>
              <a:rPr lang="pl-PL" dirty="0">
                <a:solidFill>
                  <a:schemeClr val="tx2">
                    <a:lumMod val="75000"/>
                  </a:schemeClr>
                </a:solidFill>
                <a:latin typeface="TitilliumText25L"/>
              </a:rPr>
              <a:t>p</a:t>
            </a:r>
            <a:r>
              <a:rPr lang="pl-PL" dirty="0" smtClean="0">
                <a:solidFill>
                  <a:schemeClr val="tx2">
                    <a:lumMod val="75000"/>
                  </a:schemeClr>
                </a:solidFill>
                <a:latin typeface="TitilliumText25L"/>
              </a:rPr>
              <a:t>remiowane będą projekty, których realizacja będzie prowadziła do:</a:t>
            </a:r>
          </a:p>
          <a:p>
            <a:pPr marL="266700" lvl="0" indent="-266700" algn="just">
              <a:spcAft>
                <a:spcPts val="600"/>
              </a:spcAft>
              <a:buFont typeface="Wingdings" pitchFamily="2" charset="2"/>
              <a:buChar char="Ø"/>
            </a:pPr>
            <a:r>
              <a:rPr lang="pl-PL" dirty="0" smtClean="0">
                <a:solidFill>
                  <a:schemeClr val="tx2">
                    <a:lumMod val="75000"/>
                  </a:schemeClr>
                </a:solidFill>
                <a:latin typeface="TitilliumText25L"/>
              </a:rPr>
              <a:t>wdrożenia w przedsiębiorstwie </a:t>
            </a:r>
            <a:r>
              <a:rPr lang="pl-PL" b="1" dirty="0" smtClean="0">
                <a:solidFill>
                  <a:schemeClr val="tx2">
                    <a:lumMod val="75000"/>
                  </a:schemeClr>
                </a:solidFill>
                <a:latin typeface="TitilliumText25L"/>
              </a:rPr>
              <a:t>innowacji produktowej</a:t>
            </a:r>
            <a:r>
              <a:rPr lang="pl-PL" dirty="0">
                <a:solidFill>
                  <a:schemeClr val="tx2">
                    <a:lumMod val="75000"/>
                  </a:schemeClr>
                </a:solidFill>
                <a:latin typeface="TitilliumText25L"/>
              </a:rPr>
              <a:t> </a:t>
            </a:r>
            <a:r>
              <a:rPr lang="pl-PL" b="1" dirty="0" smtClean="0">
                <a:solidFill>
                  <a:schemeClr val="tx2">
                    <a:lumMod val="75000"/>
                  </a:schemeClr>
                </a:solidFill>
                <a:latin typeface="TitilliumText25L"/>
              </a:rPr>
              <a:t>lub procesowej</a:t>
            </a:r>
            <a:r>
              <a:rPr lang="pl-PL" dirty="0" smtClean="0">
                <a:solidFill>
                  <a:schemeClr val="tx2">
                    <a:lumMod val="75000"/>
                  </a:schemeClr>
                </a:solidFill>
                <a:latin typeface="TitilliumText25L"/>
              </a:rPr>
              <a:t> na poziomie rynku </a:t>
            </a:r>
            <a:r>
              <a:rPr lang="pl-PL" b="1" dirty="0" smtClean="0">
                <a:solidFill>
                  <a:schemeClr val="tx2">
                    <a:lumMod val="75000"/>
                  </a:schemeClr>
                </a:solidFill>
                <a:latin typeface="TitilliumText25L"/>
              </a:rPr>
              <a:t>ponadregionalnego, krajowego </a:t>
            </a:r>
            <a:r>
              <a:rPr lang="pl-PL" b="1" dirty="0">
                <a:solidFill>
                  <a:schemeClr val="tx2">
                    <a:lumMod val="75000"/>
                  </a:schemeClr>
                </a:solidFill>
                <a:latin typeface="TitilliumText25L"/>
              </a:rPr>
              <a:t>lub </a:t>
            </a:r>
            <a:r>
              <a:rPr lang="pl-PL" b="1" dirty="0" smtClean="0">
                <a:solidFill>
                  <a:schemeClr val="tx2">
                    <a:lumMod val="75000"/>
                  </a:schemeClr>
                </a:solidFill>
                <a:latin typeface="TitilliumText25L"/>
              </a:rPr>
              <a:t>światowego</a:t>
            </a:r>
          </a:p>
          <a:p>
            <a:pPr marL="285750" indent="-285750">
              <a:spcAft>
                <a:spcPts val="600"/>
              </a:spcAft>
              <a:buFont typeface="Wingdings" panose="05000000000000000000" pitchFamily="2" charset="2"/>
              <a:buChar char="Ø"/>
            </a:pPr>
            <a:r>
              <a:rPr lang="pl-PL" dirty="0">
                <a:solidFill>
                  <a:schemeClr val="tx2">
                    <a:lumMod val="75000"/>
                  </a:schemeClr>
                </a:solidFill>
                <a:latin typeface="TitilliumText25L"/>
              </a:rPr>
              <a:t>wdrożenia dodatkowo </a:t>
            </a:r>
            <a:r>
              <a:rPr lang="pl-PL" b="1" dirty="0">
                <a:solidFill>
                  <a:schemeClr val="tx2">
                    <a:lumMod val="75000"/>
                  </a:schemeClr>
                </a:solidFill>
                <a:latin typeface="TitilliumText25L"/>
              </a:rPr>
              <a:t>innowacji </a:t>
            </a:r>
            <a:r>
              <a:rPr lang="pl-PL" b="1" dirty="0" err="1">
                <a:solidFill>
                  <a:schemeClr val="tx2">
                    <a:lumMod val="75000"/>
                  </a:schemeClr>
                </a:solidFill>
                <a:latin typeface="TitilliumText25L"/>
              </a:rPr>
              <a:t>nietechnologicznej</a:t>
            </a:r>
            <a:r>
              <a:rPr lang="pl-PL" b="1" dirty="0">
                <a:solidFill>
                  <a:schemeClr val="tx2">
                    <a:lumMod val="75000"/>
                  </a:schemeClr>
                </a:solidFill>
                <a:latin typeface="TitilliumText25L"/>
              </a:rPr>
              <a:t> (organizacyjnej</a:t>
            </a:r>
            <a:r>
              <a:rPr lang="pl-PL" b="1" dirty="0" smtClean="0">
                <a:solidFill>
                  <a:schemeClr val="tx2">
                    <a:lumMod val="75000"/>
                  </a:schemeClr>
                </a:solidFill>
                <a:latin typeface="TitilliumText25L"/>
              </a:rPr>
              <a:t>)</a:t>
            </a:r>
            <a:r>
              <a:rPr lang="pl-PL" dirty="0" smtClean="0">
                <a:solidFill>
                  <a:schemeClr val="tx2">
                    <a:lumMod val="75000"/>
                  </a:schemeClr>
                </a:solidFill>
                <a:latin typeface="TitilliumText25L"/>
              </a:rPr>
              <a:t>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w przedsiębiorstwie</a:t>
            </a:r>
          </a:p>
          <a:p>
            <a:r>
              <a:rPr lang="pl-PL" b="1" i="1" dirty="0">
                <a:solidFill>
                  <a:srgbClr val="FF0000"/>
                </a:solidFill>
                <a:latin typeface="TitilliumText25L"/>
              </a:rPr>
              <a:t>Innowacja organizacyjna </a:t>
            </a:r>
            <a:r>
              <a:rPr lang="pl-PL" i="1" dirty="0">
                <a:solidFill>
                  <a:srgbClr val="FF0000"/>
                </a:solidFill>
                <a:latin typeface="TitilliumText25L"/>
              </a:rPr>
              <a:t>nie może stanowić głównego elementu projektu, a jedynie uzupełniać innowację produktową lub procesową.</a:t>
            </a:r>
          </a:p>
          <a:p>
            <a:endParaRPr lang="pl-PL" dirty="0" smtClean="0">
              <a:solidFill>
                <a:schemeClr val="tx2">
                  <a:lumMod val="75000"/>
                </a:schemeClr>
              </a:solidFill>
              <a:latin typeface="TitilliumText25L"/>
            </a:endParaRPr>
          </a:p>
          <a:p>
            <a:pPr lvl="0" algn="just"/>
            <a:endParaRPr lang="pl-PL" dirty="0" smtClean="0">
              <a:solidFill>
                <a:schemeClr val="tx2">
                  <a:lumMod val="75000"/>
                </a:schemeClr>
              </a:solidFill>
              <a:latin typeface="TitilliumText25L"/>
            </a:endParaRPr>
          </a:p>
          <a:p>
            <a:pPr lvl="0" algn="just"/>
            <a:endParaRPr lang="pl-PL" b="1" dirty="0" smtClean="0">
              <a:solidFill>
                <a:schemeClr val="tx2">
                  <a:lumMod val="75000"/>
                </a:schemeClr>
              </a:solidFill>
              <a:latin typeface="TitilliumText25L"/>
            </a:endParaRPr>
          </a:p>
        </p:txBody>
      </p:sp>
      <p:pic>
        <p:nvPicPr>
          <p:cNvPr id="18" name="Obraz 8"/>
          <p:cNvPicPr>
            <a:picLocks noChangeAspect="1"/>
          </p:cNvPicPr>
          <p:nvPr/>
        </p:nvPicPr>
        <p:blipFill>
          <a:blip r:embed="rId7" cstate="print"/>
          <a:srcRect/>
          <a:stretch>
            <a:fillRect/>
          </a:stretch>
        </p:blipFill>
        <p:spPr bwMode="auto">
          <a:xfrm>
            <a:off x="7200930" y="212012"/>
            <a:ext cx="1762095" cy="1370072"/>
          </a:xfrm>
          <a:prstGeom prst="rect">
            <a:avLst/>
          </a:prstGeom>
          <a:noFill/>
          <a:ln w="9525">
            <a:noFill/>
            <a:miter lim="800000"/>
            <a:headEnd/>
            <a:tailEnd/>
          </a:ln>
        </p:spPr>
      </p:pic>
      <p:sp>
        <p:nvSpPr>
          <p:cNvPr id="16" name="Prostokąt 15"/>
          <p:cNvSpPr/>
          <p:nvPr/>
        </p:nvSpPr>
        <p:spPr>
          <a:xfrm>
            <a:off x="1455931" y="637209"/>
            <a:ext cx="6354094" cy="1323439"/>
          </a:xfrm>
          <a:prstGeom prst="rect">
            <a:avLst/>
          </a:prstGeom>
        </p:spPr>
        <p:txBody>
          <a:bodyPr wrap="square">
            <a:spAutoFit/>
          </a:bodyPr>
          <a:lstStyle/>
          <a:p>
            <a:r>
              <a:rPr lang="pl-PL" sz="2200" b="1" dirty="0">
                <a:solidFill>
                  <a:schemeClr val="tx2">
                    <a:lumMod val="75000"/>
                  </a:schemeClr>
                </a:solidFill>
                <a:latin typeface="TitilliumText25L"/>
              </a:rPr>
              <a:t>ZASADY PRZYZNANIA DOFINANSOWANIA</a:t>
            </a:r>
          </a:p>
          <a:p>
            <a:endParaRPr lang="pl-PL" sz="1200" b="1" dirty="0" smtClean="0">
              <a:solidFill>
                <a:schemeClr val="tx2">
                  <a:lumMod val="75000"/>
                </a:schemeClr>
              </a:solidFill>
              <a:latin typeface="TitilliumText25L"/>
            </a:endParaRPr>
          </a:p>
          <a:p>
            <a:pPr algn="ctr"/>
            <a:r>
              <a:rPr lang="pl-PL" sz="2200" b="1" spc="100" dirty="0" smtClean="0">
                <a:solidFill>
                  <a:schemeClr val="tx2">
                    <a:lumMod val="75000"/>
                  </a:schemeClr>
                </a:solidFill>
                <a:latin typeface="TitilliumText25L"/>
              </a:rPr>
              <a:t>Warunki obligatoryjne</a:t>
            </a:r>
            <a:endParaRPr lang="pl-PL" sz="2200" b="1" spc="100" dirty="0">
              <a:solidFill>
                <a:schemeClr val="tx2">
                  <a:lumMod val="75000"/>
                </a:schemeClr>
              </a:solidFill>
              <a:latin typeface="TitilliumText25L"/>
            </a:endParaRPr>
          </a:p>
          <a:p>
            <a:endParaRPr lang="pl-PL" sz="2200" b="1" dirty="0">
              <a:solidFill>
                <a:schemeClr val="tx2">
                  <a:lumMod val="75000"/>
                </a:schemeClr>
              </a:solidFill>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64350" y="1385398"/>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52602" y="776263"/>
            <a:ext cx="4352923" cy="461665"/>
          </a:xfrm>
          <a:prstGeom prst="rect">
            <a:avLst/>
          </a:prstGeom>
        </p:spPr>
        <p:txBody>
          <a:bodyPr wrap="square">
            <a:spAutoFit/>
          </a:bodyPr>
          <a:lstStyle/>
          <a:p>
            <a:r>
              <a:rPr lang="pl-PL" sz="2400" b="1" dirty="0" smtClean="0">
                <a:solidFill>
                  <a:schemeClr val="tx2">
                    <a:lumMod val="75000"/>
                  </a:schemeClr>
                </a:solidFill>
                <a:latin typeface="TitilliumText25L"/>
              </a:rPr>
              <a:t> I. Karta tytułowa projektu</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962026" y="2371728"/>
            <a:ext cx="7553324" cy="2677656"/>
          </a:xfrm>
          <a:prstGeom prst="rect">
            <a:avLst/>
          </a:prstGeom>
          <a:noFill/>
        </p:spPr>
        <p:txBody>
          <a:bodyPr wrap="square" rtlCol="0">
            <a:spAutoFit/>
          </a:bodyPr>
          <a:lstStyle/>
          <a:p>
            <a:pPr marL="0" lvl="3" algn="just"/>
            <a:r>
              <a:rPr lang="pl-PL" sz="2400" b="1" dirty="0" smtClean="0">
                <a:solidFill>
                  <a:schemeClr val="tx2">
                    <a:lumMod val="75000"/>
                  </a:schemeClr>
                </a:solidFill>
                <a:latin typeface="TitilliumText25L"/>
              </a:rPr>
              <a:t>Karta tytułowa projektu </a:t>
            </a:r>
            <a:r>
              <a:rPr lang="pl-PL" sz="2400" dirty="0" smtClean="0">
                <a:solidFill>
                  <a:schemeClr val="tx2">
                    <a:lumMod val="75000"/>
                  </a:schemeClr>
                </a:solidFill>
                <a:latin typeface="TitilliumText25L"/>
              </a:rPr>
              <a:t>zawiera informacje dotyczące:</a:t>
            </a:r>
          </a:p>
          <a:p>
            <a:pPr marL="0" lvl="3" algn="just">
              <a:buFont typeface="Wingdings" pitchFamily="2" charset="2"/>
              <a:buChar char="Ø"/>
            </a:pPr>
            <a:r>
              <a:rPr lang="pl-PL" sz="2400" dirty="0" smtClean="0">
                <a:solidFill>
                  <a:schemeClr val="tx2">
                    <a:lumMod val="75000"/>
                  </a:schemeClr>
                </a:solidFill>
                <a:latin typeface="TitilliumText25L"/>
              </a:rPr>
              <a:t> Nazwy wnioskodawcy</a:t>
            </a:r>
          </a:p>
          <a:p>
            <a:pPr marL="0" lvl="3" algn="just">
              <a:buFont typeface="Wingdings" pitchFamily="2" charset="2"/>
              <a:buChar char="Ø"/>
            </a:pPr>
            <a:r>
              <a:rPr lang="pl-PL" sz="2400" dirty="0" smtClean="0">
                <a:solidFill>
                  <a:schemeClr val="tx2">
                    <a:lumMod val="75000"/>
                  </a:schemeClr>
                </a:solidFill>
                <a:latin typeface="TitilliumText25L"/>
              </a:rPr>
              <a:t> Tytułu projektu</a:t>
            </a:r>
          </a:p>
          <a:p>
            <a:pPr marL="0" lvl="3" algn="just">
              <a:buFont typeface="Wingdings" pitchFamily="2" charset="2"/>
              <a:buChar char="Ø"/>
            </a:pPr>
            <a:r>
              <a:rPr lang="pl-PL" sz="2400" dirty="0" smtClean="0">
                <a:solidFill>
                  <a:schemeClr val="tx2">
                    <a:lumMod val="75000"/>
                  </a:schemeClr>
                </a:solidFill>
                <a:latin typeface="TitilliumText25L"/>
              </a:rPr>
              <a:t> Określenia obszaru wsparcia</a:t>
            </a:r>
          </a:p>
          <a:p>
            <a:pPr marL="0" lvl="3" algn="just">
              <a:buFont typeface="Wingdings" pitchFamily="2" charset="2"/>
              <a:buChar char="Ø"/>
            </a:pPr>
            <a:r>
              <a:rPr lang="pl-PL" sz="2400" dirty="0" smtClean="0">
                <a:solidFill>
                  <a:schemeClr val="tx2">
                    <a:lumMod val="75000"/>
                  </a:schemeClr>
                </a:solidFill>
                <a:latin typeface="TitilliumText25L"/>
              </a:rPr>
              <a:t> Charakterystyki naboru</a:t>
            </a:r>
          </a:p>
          <a:p>
            <a:pPr marL="0" lvl="3" algn="just">
              <a:buFont typeface="Wingdings" pitchFamily="2" charset="2"/>
              <a:buChar char="Ø"/>
            </a:pPr>
            <a:r>
              <a:rPr lang="pl-PL" sz="2400" dirty="0" smtClean="0">
                <a:solidFill>
                  <a:schemeClr val="tx2">
                    <a:lumMod val="75000"/>
                  </a:schemeClr>
                </a:solidFill>
                <a:latin typeface="TitilliumText25L"/>
              </a:rPr>
              <a:t> Klasyfikacji projektu</a:t>
            </a:r>
          </a:p>
        </p:txBody>
      </p:sp>
      <p:pic>
        <p:nvPicPr>
          <p:cNvPr id="20" name="Obraz 8"/>
          <p:cNvPicPr>
            <a:picLocks noChangeAspect="1"/>
          </p:cNvPicPr>
          <p:nvPr/>
        </p:nvPicPr>
        <p:blipFill>
          <a:blip r:embed="rId7" cstate="print"/>
          <a:srcRect/>
          <a:stretch>
            <a:fillRect/>
          </a:stretch>
        </p:blipFill>
        <p:spPr bwMode="auto">
          <a:xfrm>
            <a:off x="7108439" y="247740"/>
            <a:ext cx="1762095" cy="1370072"/>
          </a:xfrm>
          <a:prstGeom prst="rect">
            <a:avLst/>
          </a:prstGeom>
          <a:noFill/>
          <a:ln w="9525">
            <a:noFill/>
            <a:miter lim="800000"/>
            <a:headEnd/>
            <a:tailEnd/>
          </a:ln>
        </p:spPr>
      </p:pic>
      <p:pic>
        <p:nvPicPr>
          <p:cNvPr id="21" name="Obraz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0"/>
            <a:ext cx="9144000" cy="6858000"/>
          </a:xfrm>
          <a:prstGeom prst="rect">
            <a:avLst/>
          </a:prstGeom>
        </p:spPr>
      </p:pic>
      <p:pic>
        <p:nvPicPr>
          <p:cNvPr id="22" name="Obraz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031" y="559303"/>
            <a:ext cx="1085850" cy="1152525"/>
          </a:xfrm>
          <a:prstGeom prst="rect">
            <a:avLst/>
          </a:prstGeom>
        </p:spPr>
      </p:pic>
      <p:sp>
        <p:nvSpPr>
          <p:cNvPr id="23" name="Prostokąt 22"/>
          <p:cNvSpPr/>
          <p:nvPr/>
        </p:nvSpPr>
        <p:spPr>
          <a:xfrm>
            <a:off x="1905002" y="928663"/>
            <a:ext cx="4762498" cy="830997"/>
          </a:xfrm>
          <a:prstGeom prst="rect">
            <a:avLst/>
          </a:prstGeom>
        </p:spPr>
        <p:txBody>
          <a:bodyPr wrap="square">
            <a:spAutoFit/>
          </a:bodyPr>
          <a:lstStyle/>
          <a:p>
            <a:r>
              <a:rPr lang="pl-PL" sz="2400" b="1" dirty="0" smtClean="0">
                <a:solidFill>
                  <a:schemeClr val="tx2">
                    <a:lumMod val="75000"/>
                  </a:schemeClr>
                </a:solidFill>
                <a:latin typeface="TitilliumText25L"/>
              </a:rPr>
              <a:t> G. Harmonogram i budżet projektu</a:t>
            </a:r>
          </a:p>
        </p:txBody>
      </p:sp>
      <p:pic>
        <p:nvPicPr>
          <p:cNvPr id="25" name="Obraz 8"/>
          <p:cNvPicPr>
            <a:picLocks noChangeAspect="1"/>
          </p:cNvPicPr>
          <p:nvPr/>
        </p:nvPicPr>
        <p:blipFill>
          <a:blip r:embed="rId7" cstate="print"/>
          <a:srcRect/>
          <a:stretch>
            <a:fillRect/>
          </a:stretch>
        </p:blipFill>
        <p:spPr bwMode="auto">
          <a:xfrm>
            <a:off x="7260839" y="400140"/>
            <a:ext cx="1762095" cy="1370072"/>
          </a:xfrm>
          <a:prstGeom prst="rect">
            <a:avLst/>
          </a:prstGeom>
          <a:noFill/>
          <a:ln w="9525">
            <a:noFill/>
            <a:miter lim="800000"/>
            <a:headEnd/>
            <a:tailEnd/>
          </a:ln>
        </p:spPr>
      </p:pic>
      <p:sp>
        <p:nvSpPr>
          <p:cNvPr id="26" name="Prostokąt 25"/>
          <p:cNvSpPr/>
          <p:nvPr/>
        </p:nvSpPr>
        <p:spPr>
          <a:xfrm>
            <a:off x="1123950" y="2076449"/>
            <a:ext cx="7505700" cy="3785652"/>
          </a:xfrm>
          <a:prstGeom prst="rect">
            <a:avLst/>
          </a:prstGeom>
        </p:spPr>
        <p:txBody>
          <a:bodyPr wrap="square">
            <a:spAutoFit/>
          </a:bodyPr>
          <a:lstStyle/>
          <a:p>
            <a:pPr algn="just"/>
            <a:r>
              <a:rPr lang="pl-PL" sz="2000" dirty="0" smtClean="0">
                <a:latin typeface="TitilliumText25L"/>
              </a:rPr>
              <a:t>Budżet projektu jest podstawą do oceny </a:t>
            </a:r>
            <a:r>
              <a:rPr lang="pl-PL" sz="2000" dirty="0" err="1" smtClean="0">
                <a:latin typeface="TitilliumText25L"/>
              </a:rPr>
              <a:t>kwalifikowalności</a:t>
            </a:r>
            <a:r>
              <a:rPr lang="pl-PL" sz="2000" dirty="0" smtClean="0">
                <a:latin typeface="TitilliumText25L"/>
              </a:rPr>
              <a:t> i racjonalności wydatków. Tworząc budżet projektu, należy pamiętać o jednej z podstawowych zasad </a:t>
            </a:r>
            <a:r>
              <a:rPr lang="pl-PL" sz="2000" dirty="0" err="1" smtClean="0">
                <a:latin typeface="TitilliumText25L"/>
              </a:rPr>
              <a:t>kwalifikowalności</a:t>
            </a:r>
            <a:r>
              <a:rPr lang="pl-PL" sz="2000" dirty="0" smtClean="0">
                <a:latin typeface="TitilliumText25L"/>
              </a:rPr>
              <a:t>, tj. racjonalności i efektywności wydatków, co odnosi się do zapewnienia zgodności ze stawkami rynkowymi nie tylko pojedynczych wydatków wykazanych w budżecie projektu, ale również do łącznej wartości towarów i usług realizowanych w ramach projektu.</a:t>
            </a:r>
          </a:p>
          <a:p>
            <a:pPr algn="just"/>
            <a:endParaRPr lang="pl-PL" sz="2000" dirty="0" smtClean="0">
              <a:latin typeface="TitilliumText25L"/>
            </a:endParaRPr>
          </a:p>
          <a:p>
            <a:pPr algn="just"/>
            <a:r>
              <a:rPr lang="pl-PL" sz="2000" dirty="0" smtClean="0">
                <a:latin typeface="TitilliumText25L"/>
              </a:rPr>
              <a:t>Budżet projektu przedstawiany jest w formie budżetu zadaniowego poprzez wypełnienie poszczególnych Kart zadań oraz Kart wydatków. </a:t>
            </a:r>
            <a:endParaRPr lang="pl-PL" sz="2000" dirty="0">
              <a:latin typeface="TitilliumText25L"/>
            </a:endParaRP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6250" y="1633039"/>
            <a:ext cx="7314647" cy="4793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bjaśnienie prostokątne zaokrąglone 4"/>
          <p:cNvSpPr/>
          <p:nvPr/>
        </p:nvSpPr>
        <p:spPr>
          <a:xfrm>
            <a:off x="7148851" y="1777526"/>
            <a:ext cx="1892046" cy="1119498"/>
          </a:xfrm>
          <a:prstGeom prst="wedgeRoundRectCallout">
            <a:avLst>
              <a:gd name="adj1" fmla="val -158702"/>
              <a:gd name="adj2" fmla="val 30132"/>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800" b="1" dirty="0">
                <a:solidFill>
                  <a:schemeClr val="tx1"/>
                </a:solidFill>
                <a:latin typeface="TitilliumText25L"/>
              </a:rPr>
              <a:t>Koszty bezpośrednie </a:t>
            </a:r>
            <a:r>
              <a:rPr lang="pl-PL" sz="800" dirty="0">
                <a:solidFill>
                  <a:schemeClr val="tx1"/>
                </a:solidFill>
                <a:latin typeface="TitilliumText25L"/>
              </a:rPr>
              <a:t>to koszty, wprost związane z realizacją projektu, które można przypisać bezpośrednio do konkretnego zadania. W ramach kosztów bezpośrednich wnioskodawca wykazuje rodzaje zadań, które będą realizowane w ramach projektu. </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65482" y="406903"/>
            <a:ext cx="7314646" cy="5468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bjaśnienie prostokątne zaokrąglone 5"/>
          <p:cNvSpPr/>
          <p:nvPr/>
        </p:nvSpPr>
        <p:spPr>
          <a:xfrm>
            <a:off x="5638801" y="6240393"/>
            <a:ext cx="2129326" cy="414865"/>
          </a:xfrm>
          <a:prstGeom prst="wedgeRoundRectCallout">
            <a:avLst>
              <a:gd name="adj1" fmla="val -86129"/>
              <a:gd name="adj2" fmla="val -153453"/>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r>
              <a:rPr lang="pl-PL" sz="800" dirty="0">
                <a:latin typeface="TitilliumText25L"/>
              </a:rPr>
              <a:t>Z listy rozwijanej należy wybrać właściwy limit, zgodny z regulaminem konkursu. </a:t>
            </a:r>
            <a:endParaRPr lang="pl-PL" sz="800" dirty="0">
              <a:solidFill>
                <a:schemeClr val="tx1"/>
              </a:solidFill>
              <a:latin typeface="TitilliumText25L"/>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5" name="Prostokąt 4"/>
          <p:cNvSpPr/>
          <p:nvPr/>
        </p:nvSpPr>
        <p:spPr>
          <a:xfrm>
            <a:off x="1800227" y="595288"/>
            <a:ext cx="4762498" cy="830997"/>
          </a:xfrm>
          <a:prstGeom prst="rect">
            <a:avLst/>
          </a:prstGeom>
        </p:spPr>
        <p:txBody>
          <a:bodyPr wrap="square">
            <a:spAutoFit/>
          </a:bodyPr>
          <a:lstStyle/>
          <a:p>
            <a:r>
              <a:rPr lang="pl-PL" sz="2400" b="1" dirty="0">
                <a:solidFill>
                  <a:schemeClr val="tx2">
                    <a:lumMod val="75000"/>
                  </a:schemeClr>
                </a:solidFill>
                <a:latin typeface="TitilliumText25L"/>
              </a:rPr>
              <a:t>G</a:t>
            </a:r>
            <a:r>
              <a:rPr lang="pl-PL" sz="2400" b="1" dirty="0" smtClean="0">
                <a:solidFill>
                  <a:schemeClr val="tx2">
                    <a:lumMod val="75000"/>
                  </a:schemeClr>
                </a:solidFill>
                <a:latin typeface="TitilliumText25L"/>
              </a:rPr>
              <a:t>. Harmonogram i budżet projektu</a:t>
            </a:r>
          </a:p>
        </p:txBody>
      </p:sp>
      <p:sp>
        <p:nvSpPr>
          <p:cNvPr id="6" name="pole tekstowe 5"/>
          <p:cNvSpPr txBox="1"/>
          <p:nvPr/>
        </p:nvSpPr>
        <p:spPr>
          <a:xfrm>
            <a:off x="462915" y="2129792"/>
            <a:ext cx="4109085" cy="1671291"/>
          </a:xfrm>
          <a:prstGeom prst="rect">
            <a:avLst/>
          </a:prstGeom>
          <a:noFill/>
        </p:spPr>
        <p:txBody>
          <a:bodyPr wrap="square" rtlCol="0">
            <a:spAutoFit/>
          </a:bodyPr>
          <a:lstStyle/>
          <a:p>
            <a:pPr marL="0" lvl="3" indent="-284400" algn="just">
              <a:lnSpc>
                <a:spcPct val="114000"/>
              </a:lnSpc>
              <a:buFont typeface="Wingdings" pitchFamily="2" charset="2"/>
              <a:buChar char="Ø"/>
            </a:pPr>
            <a:r>
              <a:rPr lang="pl-PL" dirty="0" smtClean="0">
                <a:solidFill>
                  <a:schemeClr val="tx2">
                    <a:lumMod val="75000"/>
                  </a:schemeClr>
                </a:solidFill>
                <a:latin typeface="TitilliumText25L"/>
              </a:rPr>
              <a:t> G.4 Podsumowania</a:t>
            </a:r>
          </a:p>
          <a:p>
            <a:pPr marL="0" lvl="3" indent="-284400" algn="just">
              <a:lnSpc>
                <a:spcPct val="114000"/>
              </a:lnSpc>
              <a:buFont typeface="Wingdings" pitchFamily="2" charset="2"/>
              <a:buChar char="Ø"/>
            </a:pPr>
            <a:r>
              <a:rPr lang="pl-PL" dirty="0" smtClean="0">
                <a:solidFill>
                  <a:schemeClr val="tx2">
                    <a:lumMod val="75000"/>
                  </a:schemeClr>
                </a:solidFill>
                <a:latin typeface="TitilliumText25L"/>
              </a:rPr>
              <a:t> G.6 Wartość dofinansowania</a:t>
            </a:r>
          </a:p>
          <a:p>
            <a:pPr marL="0" lvl="3" indent="-284400" algn="just">
              <a:lnSpc>
                <a:spcPct val="114000"/>
              </a:lnSpc>
              <a:buFont typeface="Wingdings" pitchFamily="2" charset="2"/>
              <a:buChar char="Ø"/>
            </a:pPr>
            <a:r>
              <a:rPr lang="pl-PL" dirty="0" smtClean="0">
                <a:solidFill>
                  <a:schemeClr val="tx2">
                    <a:lumMod val="75000"/>
                  </a:schemeClr>
                </a:solidFill>
                <a:latin typeface="TitilliumText25L"/>
              </a:rPr>
              <a:t> G.7 Źródła finansowania projektu</a:t>
            </a:r>
          </a:p>
          <a:p>
            <a:pPr marL="0" lvl="3" indent="-284400" algn="just">
              <a:lnSpc>
                <a:spcPct val="114000"/>
              </a:lnSpc>
              <a:buFont typeface="Wingdings" pitchFamily="2" charset="2"/>
              <a:buChar char="Ø"/>
            </a:pPr>
            <a:r>
              <a:rPr lang="pl-PL" dirty="0" smtClean="0">
                <a:solidFill>
                  <a:schemeClr val="tx2">
                    <a:lumMod val="75000"/>
                  </a:schemeClr>
                </a:solidFill>
                <a:latin typeface="TitilliumText25L"/>
              </a:rPr>
              <a:t> G.8 Dokumenty finansowe na potrzeby sprawozdawczości</a:t>
            </a:r>
          </a:p>
        </p:txBody>
      </p:sp>
      <p:pic>
        <p:nvPicPr>
          <p:cNvPr id="7" name="Obraz 8"/>
          <p:cNvPicPr>
            <a:picLocks noChangeAspect="1"/>
          </p:cNvPicPr>
          <p:nvPr/>
        </p:nvPicPr>
        <p:blipFill>
          <a:blip r:embed="rId5" cstate="print"/>
          <a:srcRect/>
          <a:stretch>
            <a:fillRect/>
          </a:stretch>
        </p:blipFill>
        <p:spPr bwMode="auto">
          <a:xfrm>
            <a:off x="7108439" y="247740"/>
            <a:ext cx="1762095" cy="1370072"/>
          </a:xfrm>
          <a:prstGeom prst="rect">
            <a:avLst/>
          </a:prstGeom>
          <a:noFill/>
          <a:ln w="9525">
            <a:noFill/>
            <a:miter lim="800000"/>
            <a:headEnd/>
            <a:tailEnd/>
          </a:ln>
        </p:spPr>
      </p:pic>
      <p:sp>
        <p:nvSpPr>
          <p:cNvPr id="9" name="Objaśnienie prostokątne zaokrąglone 8"/>
          <p:cNvSpPr/>
          <p:nvPr/>
        </p:nvSpPr>
        <p:spPr>
          <a:xfrm>
            <a:off x="5495926" y="1771650"/>
            <a:ext cx="2095500" cy="876300"/>
          </a:xfrm>
          <a:prstGeom prst="wedgeRoundRectCallout">
            <a:avLst>
              <a:gd name="adj1" fmla="val -101080"/>
              <a:gd name="adj2" fmla="val 23346"/>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800" b="1" dirty="0" smtClean="0">
                <a:latin typeface="TitilliumText25L"/>
              </a:rPr>
              <a:t>Wszystkie pola w sekcji wypełniane są automatycznie na podstawie danych uprzednio wprowadzonych przez wnioskodawcę do Kart zadań oraz Kart wydatków.</a:t>
            </a:r>
            <a:endParaRPr lang="pl-PL" sz="800" b="1" dirty="0">
              <a:latin typeface="TitilliumText25L"/>
            </a:endParaRPr>
          </a:p>
        </p:txBody>
      </p:sp>
      <p:sp>
        <p:nvSpPr>
          <p:cNvPr id="10" name="Nawias klamrowy zamykający 9"/>
          <p:cNvSpPr/>
          <p:nvPr/>
        </p:nvSpPr>
        <p:spPr>
          <a:xfrm>
            <a:off x="4095750" y="2124075"/>
            <a:ext cx="45719" cy="62865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pl-PL"/>
          </a:p>
        </p:txBody>
      </p:sp>
      <p:sp>
        <p:nvSpPr>
          <p:cNvPr id="11" name="Objaśnienie prostokątne zaokrąglone 10"/>
          <p:cNvSpPr/>
          <p:nvPr/>
        </p:nvSpPr>
        <p:spPr>
          <a:xfrm>
            <a:off x="5886451" y="3067050"/>
            <a:ext cx="3105149" cy="1152525"/>
          </a:xfrm>
          <a:prstGeom prst="wedgeRoundRectCallout">
            <a:avLst>
              <a:gd name="adj1" fmla="val -98933"/>
              <a:gd name="adj2" fmla="val -56819"/>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800" b="1" dirty="0" smtClean="0">
                <a:latin typeface="TitilliumText25L"/>
              </a:rPr>
              <a:t>Całkowitą wartość wydatków w ramach projektu należy podzielić na źródła finansowania projektu oraz wskazać nazwę dokumentu potwierdzającego zapewnienie środków na realizację projektu. </a:t>
            </a:r>
          </a:p>
          <a:p>
            <a:pPr algn="just"/>
            <a:r>
              <a:rPr lang="pl-PL" sz="800" b="1" dirty="0" smtClean="0">
                <a:latin typeface="TitilliumText25L"/>
              </a:rPr>
              <a:t>Należy mieć na uwadze, iż wkład własny musi zostać sfinansowany ze środków własnych lub innych środków nie mających charakteru środków publicznych.</a:t>
            </a:r>
          </a:p>
        </p:txBody>
      </p:sp>
      <p:sp>
        <p:nvSpPr>
          <p:cNvPr id="12" name="Objaśnienie prostokątne zaokrąglone 11"/>
          <p:cNvSpPr/>
          <p:nvPr/>
        </p:nvSpPr>
        <p:spPr>
          <a:xfrm>
            <a:off x="5076827" y="4543426"/>
            <a:ext cx="2857498" cy="666750"/>
          </a:xfrm>
          <a:prstGeom prst="wedgeRoundRectCallout">
            <a:avLst>
              <a:gd name="adj1" fmla="val -98933"/>
              <a:gd name="adj2" fmla="val -188248"/>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800" b="1" dirty="0" smtClean="0">
                <a:latin typeface="TitilliumText25L"/>
              </a:rPr>
              <a:t>Należy wskazać obowiązek sporządzania i zakres dokumentów finansowych na potrzeby sprawozdawczości, zgodnie z zapisami ustawy o rachunkowości z dnia 29 września 1994 r. z </a:t>
            </a:r>
            <a:r>
              <a:rPr lang="pl-PL" sz="800" b="1" dirty="0" err="1" smtClean="0">
                <a:latin typeface="TitilliumText25L"/>
              </a:rPr>
              <a:t>późn</a:t>
            </a:r>
            <a:r>
              <a:rPr lang="pl-PL" sz="800" b="1" dirty="0" smtClean="0">
                <a:latin typeface="TitilliumText25L"/>
              </a:rPr>
              <a:t>. zm.</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Obraz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64350" y="1385398"/>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pic>
        <p:nvPicPr>
          <p:cNvPr id="21" name="Obraz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22" name="Obraz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23" name="Prostokąt 22"/>
          <p:cNvSpPr/>
          <p:nvPr/>
        </p:nvSpPr>
        <p:spPr>
          <a:xfrm>
            <a:off x="1800227" y="595288"/>
            <a:ext cx="4762498" cy="830997"/>
          </a:xfrm>
          <a:prstGeom prst="rect">
            <a:avLst/>
          </a:prstGeom>
        </p:spPr>
        <p:txBody>
          <a:bodyPr wrap="square">
            <a:spAutoFit/>
          </a:bodyPr>
          <a:lstStyle/>
          <a:p>
            <a:r>
              <a:rPr lang="pl-PL" sz="2400" b="1" dirty="0" smtClean="0">
                <a:solidFill>
                  <a:schemeClr val="tx2">
                    <a:lumMod val="75000"/>
                  </a:schemeClr>
                </a:solidFill>
                <a:latin typeface="TitilliumText25L"/>
              </a:rPr>
              <a:t>H. Ocena oddziaływania na środowisko</a:t>
            </a:r>
          </a:p>
        </p:txBody>
      </p:sp>
      <p:sp>
        <p:nvSpPr>
          <p:cNvPr id="24" name="pole tekstowe 23"/>
          <p:cNvSpPr txBox="1"/>
          <p:nvPr/>
        </p:nvSpPr>
        <p:spPr>
          <a:xfrm>
            <a:off x="412334" y="3601145"/>
            <a:ext cx="8458200" cy="2362250"/>
          </a:xfrm>
          <a:prstGeom prst="rect">
            <a:avLst/>
          </a:prstGeom>
          <a:noFill/>
        </p:spPr>
        <p:txBody>
          <a:bodyPr wrap="square" rtlCol="0">
            <a:spAutoFit/>
          </a:bodyPr>
          <a:lstStyle/>
          <a:p>
            <a:pPr marL="0" lvl="3" algn="just">
              <a:lnSpc>
                <a:spcPct val="114000"/>
              </a:lnSpc>
              <a:spcAft>
                <a:spcPts val="600"/>
              </a:spcAft>
            </a:pPr>
            <a:r>
              <a:rPr lang="pl-PL" dirty="0" smtClean="0">
                <a:solidFill>
                  <a:schemeClr val="tx2">
                    <a:lumMod val="75000"/>
                  </a:schemeClr>
                </a:solidFill>
                <a:latin typeface="TitilliumText25L"/>
              </a:rPr>
              <a:t>Sekcja </a:t>
            </a:r>
            <a:r>
              <a:rPr lang="pl-PL" b="1" dirty="0" smtClean="0">
                <a:solidFill>
                  <a:schemeClr val="tx2">
                    <a:lumMod val="75000"/>
                  </a:schemeClr>
                </a:solidFill>
                <a:latin typeface="TitilliumText25L"/>
              </a:rPr>
              <a:t>H. Ocena oddziaływania na środowisko </a:t>
            </a:r>
            <a:r>
              <a:rPr lang="pl-PL" dirty="0" smtClean="0">
                <a:solidFill>
                  <a:schemeClr val="tx2">
                    <a:lumMod val="75000"/>
                  </a:schemeClr>
                </a:solidFill>
                <a:latin typeface="TitilliumText25L"/>
              </a:rPr>
              <a:t>zawiera następujące informacje:</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H.1 Klasyfikacja przedsięwzięcia wg dyrektywy Parlamentu Europejskiego </a:t>
            </a:r>
            <a:br>
              <a:rPr lang="pl-PL" dirty="0" smtClean="0">
                <a:solidFill>
                  <a:schemeClr val="tx2">
                    <a:lumMod val="75000"/>
                  </a:schemeClr>
                </a:solidFill>
                <a:latin typeface="TitilliumText25L"/>
              </a:rPr>
            </a:br>
            <a:r>
              <a:rPr lang="pl-PL" dirty="0" smtClean="0">
                <a:solidFill>
                  <a:schemeClr val="tx2">
                    <a:lumMod val="75000"/>
                  </a:schemeClr>
                </a:solidFill>
                <a:latin typeface="TitilliumText25L"/>
              </a:rPr>
              <a:t>i Rady 2011/92/UE z dnia 13 grudnia 2011 r. w sprawie oceny skutków wywieranych przez niektóre przedsięwzięcia publiczne i prywatne na środowisko (dyrektywa OOŚ)</a:t>
            </a:r>
          </a:p>
          <a:p>
            <a:pPr marL="0" lvl="3" algn="just">
              <a:lnSpc>
                <a:spcPct val="114000"/>
              </a:lnSpc>
            </a:pPr>
            <a:endParaRPr lang="pl-PL" sz="1700" dirty="0" smtClean="0">
              <a:solidFill>
                <a:schemeClr val="tx2">
                  <a:lumMod val="75000"/>
                </a:schemeClr>
              </a:solidFill>
              <a:latin typeface="TitilliumText25L"/>
            </a:endParaRPr>
          </a:p>
        </p:txBody>
      </p:sp>
      <p:pic>
        <p:nvPicPr>
          <p:cNvPr id="25" name="Obraz 8"/>
          <p:cNvPicPr>
            <a:picLocks noChangeAspect="1"/>
          </p:cNvPicPr>
          <p:nvPr/>
        </p:nvPicPr>
        <p:blipFill>
          <a:blip r:embed="rId7" cstate="print"/>
          <a:srcRect/>
          <a:stretch>
            <a:fillRect/>
          </a:stretch>
        </p:blipFill>
        <p:spPr bwMode="auto">
          <a:xfrm>
            <a:off x="7108439" y="247740"/>
            <a:ext cx="1762095" cy="1370072"/>
          </a:xfrm>
          <a:prstGeom prst="rect">
            <a:avLst/>
          </a:prstGeom>
          <a:noFill/>
          <a:ln w="9525">
            <a:noFill/>
            <a:miter lim="800000"/>
            <a:headEnd/>
            <a:tailEnd/>
          </a:ln>
        </p:spPr>
      </p:pic>
      <p:sp>
        <p:nvSpPr>
          <p:cNvPr id="19" name="Prostokąt zaokrąglony 18"/>
          <p:cNvSpPr/>
          <p:nvPr/>
        </p:nvSpPr>
        <p:spPr>
          <a:xfrm>
            <a:off x="412334" y="1676399"/>
            <a:ext cx="8567794" cy="163830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pl-PL" sz="1400" b="1" spc="70" dirty="0">
                <a:latin typeface="TitilliumText25L"/>
              </a:rPr>
              <a:t>Sposób postępowania podczas przygotowywania dokumentacji aplikacyjnej dotyczącej ochrony środowiska dla wszystkich projektów ubiegających się o dofinansowanie </a:t>
            </a:r>
            <a:r>
              <a:rPr lang="pl-PL" sz="1400" b="1" spc="70" dirty="0" smtClean="0">
                <a:latin typeface="TitilliumText25L"/>
              </a:rPr>
              <a:t/>
            </a:r>
            <a:br>
              <a:rPr lang="pl-PL" sz="1400" b="1" spc="70" dirty="0" smtClean="0">
                <a:latin typeface="TitilliumText25L"/>
              </a:rPr>
            </a:br>
            <a:r>
              <a:rPr lang="pl-PL" sz="1400" b="1" spc="70" dirty="0" smtClean="0">
                <a:latin typeface="TitilliumText25L"/>
              </a:rPr>
              <a:t>w </a:t>
            </a:r>
            <a:r>
              <a:rPr lang="pl-PL" sz="1400" b="1" spc="70" dirty="0">
                <a:latin typeface="TitilliumText25L"/>
              </a:rPr>
              <a:t>ramach RPO WZ oraz wskazanie dokumentów niezbędnych do dostarczenia do IZ RPO </a:t>
            </a:r>
            <a:r>
              <a:rPr lang="pl-PL" sz="1400" b="1" spc="70" dirty="0" smtClean="0">
                <a:latin typeface="TitilliumText25L"/>
              </a:rPr>
              <a:t>WZ, w </a:t>
            </a:r>
            <a:r>
              <a:rPr lang="pl-PL" sz="1400" b="1" spc="70" dirty="0">
                <a:latin typeface="TitilliumText25L"/>
              </a:rPr>
              <a:t>zależności od grupy do jakiej należy przedsięwzięcie został szczegółowo opisany </a:t>
            </a:r>
            <a:r>
              <a:rPr lang="pl-PL" sz="1400" b="1" spc="70" dirty="0" smtClean="0">
                <a:latin typeface="TitilliumText25L"/>
              </a:rPr>
              <a:t/>
            </a:r>
            <a:br>
              <a:rPr lang="pl-PL" sz="1400" b="1" spc="70" dirty="0" smtClean="0">
                <a:latin typeface="TitilliumText25L"/>
              </a:rPr>
            </a:br>
            <a:r>
              <a:rPr lang="pl-PL" sz="1400" b="1" spc="70" dirty="0" smtClean="0">
                <a:latin typeface="TitilliumText25L"/>
              </a:rPr>
              <a:t>w </a:t>
            </a:r>
            <a:r>
              <a:rPr lang="pl-PL" sz="1400" b="1" spc="70" dirty="0">
                <a:latin typeface="TitilliumText25L"/>
              </a:rPr>
              <a:t>dokumencie </a:t>
            </a:r>
            <a:r>
              <a:rPr lang="pl-PL" sz="1400" b="1" i="1" u="sng" spc="70" dirty="0">
                <a:latin typeface="TitilliumText25L"/>
              </a:rPr>
              <a:t>Zasady dla wnioskodawców </a:t>
            </a:r>
            <a:r>
              <a:rPr lang="pl-PL" sz="1400" b="1" i="1" u="sng" spc="70" dirty="0" smtClean="0">
                <a:latin typeface="TitilliumText25L"/>
              </a:rPr>
              <a:t>RPO WZ </a:t>
            </a:r>
            <a:r>
              <a:rPr lang="pl-PL" sz="1400" b="1" i="1" u="sng" spc="70" dirty="0">
                <a:latin typeface="TitilliumText25L"/>
              </a:rPr>
              <a:t>2014-2020 Ocena oddziaływania na środowisko</a:t>
            </a:r>
            <a:r>
              <a:rPr lang="pl-PL" sz="1400" b="1" spc="70" dirty="0">
                <a:latin typeface="TitilliumText25L"/>
              </a:rPr>
              <a:t>, </a:t>
            </a:r>
            <a:r>
              <a:rPr lang="pl-PL" sz="1400" b="1" spc="70" dirty="0" smtClean="0">
                <a:latin typeface="TitilliumText25L"/>
              </a:rPr>
              <a:t>stanowiącym </a:t>
            </a:r>
            <a:r>
              <a:rPr lang="pl-PL" sz="1400" b="1" spc="70" dirty="0">
                <a:latin typeface="TitilliumText25L"/>
              </a:rPr>
              <a:t>załącznik </a:t>
            </a:r>
            <a:r>
              <a:rPr lang="pl-PL" sz="1400" b="1" spc="70" dirty="0" smtClean="0">
                <a:latin typeface="TitilliumText25L"/>
              </a:rPr>
              <a:t>nr 5 do </a:t>
            </a:r>
            <a:r>
              <a:rPr lang="pl-PL" sz="1400" b="1" spc="70" dirty="0">
                <a:latin typeface="TitilliumText25L"/>
              </a:rPr>
              <a:t>regulaminu konkursu.</a:t>
            </a:r>
          </a:p>
        </p:txBody>
      </p:sp>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pic>
        <p:nvPicPr>
          <p:cNvPr id="3076"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65481" y="581953"/>
            <a:ext cx="6962052" cy="5932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Objaśnienie prostokątne zaokrąglone 15"/>
          <p:cNvSpPr/>
          <p:nvPr/>
        </p:nvSpPr>
        <p:spPr>
          <a:xfrm>
            <a:off x="979682" y="3081338"/>
            <a:ext cx="2890644" cy="1419224"/>
          </a:xfrm>
          <a:prstGeom prst="wedgeRoundRectCallout">
            <a:avLst>
              <a:gd name="adj1" fmla="val 61826"/>
              <a:gd name="adj2" fmla="val -56741"/>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1000" dirty="0">
                <a:solidFill>
                  <a:schemeClr val="tx1"/>
                </a:solidFill>
                <a:latin typeface="TitilliumText25L"/>
              </a:rPr>
              <a:t>Należy zweryfikować, w którym </a:t>
            </a:r>
            <a:r>
              <a:rPr lang="pl-PL" sz="1000" dirty="0" smtClean="0">
                <a:solidFill>
                  <a:schemeClr val="tx1"/>
                </a:solidFill>
                <a:latin typeface="TitilliumText25L"/>
              </a:rPr>
              <a:t>z </a:t>
            </a:r>
            <a:r>
              <a:rPr lang="pl-PL" sz="1000" dirty="0">
                <a:solidFill>
                  <a:schemeClr val="tx1"/>
                </a:solidFill>
                <a:latin typeface="TitilliumText25L"/>
              </a:rPr>
              <a:t>Załączników do dyrektywy OOŚ znajduje się </a:t>
            </a:r>
            <a:r>
              <a:rPr lang="pl-PL" sz="1000" dirty="0" smtClean="0">
                <a:solidFill>
                  <a:schemeClr val="tx1"/>
                </a:solidFill>
                <a:latin typeface="TitilliumText25L"/>
              </a:rPr>
              <a:t>przedsięwzięcie oraz </a:t>
            </a:r>
            <a:r>
              <a:rPr lang="pl-PL" sz="1000" dirty="0">
                <a:solidFill>
                  <a:schemeClr val="tx1"/>
                </a:solidFill>
                <a:latin typeface="TitilliumText25L"/>
              </a:rPr>
              <a:t>wskazać konkretny punkt </a:t>
            </a:r>
            <a:r>
              <a:rPr lang="pl-PL" sz="1000" dirty="0" smtClean="0">
                <a:solidFill>
                  <a:schemeClr val="tx1"/>
                </a:solidFill>
                <a:latin typeface="TitilliumText25L"/>
              </a:rPr>
              <a:t>z wybranego </a:t>
            </a:r>
            <a:r>
              <a:rPr lang="pl-PL" sz="1000" dirty="0">
                <a:solidFill>
                  <a:schemeClr val="tx1"/>
                </a:solidFill>
                <a:latin typeface="TitilliumText25L"/>
              </a:rPr>
              <a:t>Załącznika. Jeśli przedsięwzięcie nie </a:t>
            </a:r>
            <a:r>
              <a:rPr lang="pl-PL" sz="1000" dirty="0" smtClean="0">
                <a:solidFill>
                  <a:schemeClr val="tx1"/>
                </a:solidFill>
                <a:latin typeface="TitilliumText25L"/>
              </a:rPr>
              <a:t>zostało wymienione </a:t>
            </a:r>
            <a:r>
              <a:rPr lang="pl-PL" sz="1000" dirty="0">
                <a:solidFill>
                  <a:schemeClr val="tx1"/>
                </a:solidFill>
                <a:latin typeface="TitilliumText25L"/>
              </a:rPr>
              <a:t>w żadnym </a:t>
            </a:r>
            <a:r>
              <a:rPr lang="pl-PL" sz="1000" dirty="0" smtClean="0">
                <a:solidFill>
                  <a:schemeClr val="tx1"/>
                </a:solidFill>
                <a:latin typeface="TitilliumText25L"/>
              </a:rPr>
              <a:t>z </a:t>
            </a:r>
            <a:r>
              <a:rPr lang="pl-PL" sz="1000" dirty="0">
                <a:solidFill>
                  <a:schemeClr val="tx1"/>
                </a:solidFill>
                <a:latin typeface="TitilliumText25L"/>
              </a:rPr>
              <a:t>Załączników należy zaznaczyć odpowiedź „Żaden </a:t>
            </a:r>
            <a:r>
              <a:rPr lang="pl-PL" sz="1000" dirty="0" smtClean="0">
                <a:solidFill>
                  <a:schemeClr val="tx1"/>
                </a:solidFill>
                <a:latin typeface="TitilliumText25L"/>
              </a:rPr>
              <a:t>z </a:t>
            </a:r>
            <a:r>
              <a:rPr lang="pl-PL" sz="1000" dirty="0">
                <a:solidFill>
                  <a:schemeClr val="tx1"/>
                </a:solidFill>
                <a:latin typeface="TitilliumText25L"/>
              </a:rPr>
              <a:t>powyższych”. Następnie należy postępować zgodnie ze wskazówkami w nawiasach</a:t>
            </a:r>
            <a:r>
              <a:rPr lang="pl-PL" sz="1000" dirty="0" smtClean="0">
                <a:solidFill>
                  <a:schemeClr val="tx1"/>
                </a:solidFill>
                <a:latin typeface="TitilliumText25L"/>
              </a:rPr>
              <a:t>.</a:t>
            </a:r>
            <a:endParaRPr lang="pl-PL" sz="1000" dirty="0">
              <a:solidFill>
                <a:schemeClr val="tx1"/>
              </a:solidFill>
              <a:latin typeface="TitilliumText25L"/>
            </a:endParaRPr>
          </a:p>
        </p:txBody>
      </p:sp>
      <p:sp>
        <p:nvSpPr>
          <p:cNvPr id="18" name="Objaśnienie prostokątne zaokrąglone 17"/>
          <p:cNvSpPr/>
          <p:nvPr/>
        </p:nvSpPr>
        <p:spPr>
          <a:xfrm>
            <a:off x="5937312" y="118391"/>
            <a:ext cx="2967406" cy="1346341"/>
          </a:xfrm>
          <a:prstGeom prst="wedgeRoundRectCallout">
            <a:avLst>
              <a:gd name="adj1" fmla="val -71510"/>
              <a:gd name="adj2" fmla="val 52681"/>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800" dirty="0">
                <a:solidFill>
                  <a:schemeClr val="tx1"/>
                </a:solidFill>
                <a:latin typeface="TitilliumText25L"/>
              </a:rPr>
              <a:t>Zgodnie z ustawą z dnia 3 października 2008 r. </a:t>
            </a:r>
            <a:r>
              <a:rPr lang="pl-PL" sz="800" dirty="0" smtClean="0">
                <a:solidFill>
                  <a:schemeClr val="tx1"/>
                </a:solidFill>
                <a:latin typeface="TitilliumText25L"/>
              </a:rPr>
              <a:t/>
            </a:r>
            <a:br>
              <a:rPr lang="pl-PL" sz="800" dirty="0" smtClean="0">
                <a:solidFill>
                  <a:schemeClr val="tx1"/>
                </a:solidFill>
                <a:latin typeface="TitilliumText25L"/>
              </a:rPr>
            </a:br>
            <a:r>
              <a:rPr lang="pl-PL" sz="800" dirty="0" smtClean="0">
                <a:solidFill>
                  <a:schemeClr val="tx1"/>
                </a:solidFill>
                <a:latin typeface="TitilliumText25L"/>
              </a:rPr>
              <a:t>o </a:t>
            </a:r>
            <a:r>
              <a:rPr lang="pl-PL" sz="800" dirty="0">
                <a:solidFill>
                  <a:schemeClr val="tx1"/>
                </a:solidFill>
                <a:latin typeface="TitilliumText25L"/>
              </a:rPr>
              <a:t>udostępnianiu informacji o środowisku i jego ochronie, udziale społeczeństwa w ochronie środowiska oraz </a:t>
            </a:r>
            <a:r>
              <a:rPr lang="pl-PL" sz="800" dirty="0" smtClean="0">
                <a:solidFill>
                  <a:schemeClr val="tx1"/>
                </a:solidFill>
                <a:latin typeface="TitilliumText25L"/>
              </a:rPr>
              <a:t/>
            </a:r>
            <a:br>
              <a:rPr lang="pl-PL" sz="800" dirty="0" smtClean="0">
                <a:solidFill>
                  <a:schemeClr val="tx1"/>
                </a:solidFill>
                <a:latin typeface="TitilliumText25L"/>
              </a:rPr>
            </a:br>
            <a:r>
              <a:rPr lang="pl-PL" sz="800" dirty="0" smtClean="0">
                <a:solidFill>
                  <a:schemeClr val="tx1"/>
                </a:solidFill>
                <a:latin typeface="TitilliumText25L"/>
              </a:rPr>
              <a:t>o </a:t>
            </a:r>
            <a:r>
              <a:rPr lang="pl-PL" sz="800" dirty="0">
                <a:solidFill>
                  <a:schemeClr val="tx1"/>
                </a:solidFill>
                <a:latin typeface="TitilliumText25L"/>
              </a:rPr>
              <a:t>ocenach oddziaływania na środowisko (zwana dalej ustawą OOŚ) przez pojęcie „przedsięwzięcie” należy rozumieć zamierzenie budowlane lub inną ingerencję </a:t>
            </a:r>
            <a:r>
              <a:rPr lang="pl-PL" sz="800" dirty="0" smtClean="0">
                <a:solidFill>
                  <a:schemeClr val="tx1"/>
                </a:solidFill>
                <a:latin typeface="TitilliumText25L"/>
              </a:rPr>
              <a:t/>
            </a:r>
            <a:br>
              <a:rPr lang="pl-PL" sz="800" dirty="0" smtClean="0">
                <a:solidFill>
                  <a:schemeClr val="tx1"/>
                </a:solidFill>
                <a:latin typeface="TitilliumText25L"/>
              </a:rPr>
            </a:br>
            <a:r>
              <a:rPr lang="pl-PL" sz="800" dirty="0" smtClean="0">
                <a:solidFill>
                  <a:schemeClr val="tx1"/>
                </a:solidFill>
                <a:latin typeface="TitilliumText25L"/>
              </a:rPr>
              <a:t>w </a:t>
            </a:r>
            <a:r>
              <a:rPr lang="pl-PL" sz="800" dirty="0">
                <a:solidFill>
                  <a:schemeClr val="tx1"/>
                </a:solidFill>
                <a:latin typeface="TitilliumText25L"/>
              </a:rPr>
              <a:t>środowisko polegającą na przekształceniu lub zmianie sposobu wykorzystania terenu, w tym również na wydobywaniu kopalin; przedsięwzięcia powiązane technologicznie kwalifikuje się jako jedno przedsięwzięcie, także jeżeli są one realizowane przez różne podmioty.</a:t>
            </a:r>
          </a:p>
        </p:txBody>
      </p:sp>
    </p:spTree>
    <p:extLst>
      <p:ext uri="{BB962C8B-B14F-4D97-AF65-F5344CB8AC3E}">
        <p14:creationId xmlns:p14="http://schemas.microsoft.com/office/powerpoint/2010/main" val="105689471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5" name="Prostokąt 4"/>
          <p:cNvSpPr/>
          <p:nvPr/>
        </p:nvSpPr>
        <p:spPr>
          <a:xfrm>
            <a:off x="1800227" y="595288"/>
            <a:ext cx="4762498" cy="830997"/>
          </a:xfrm>
          <a:prstGeom prst="rect">
            <a:avLst/>
          </a:prstGeom>
        </p:spPr>
        <p:txBody>
          <a:bodyPr wrap="square">
            <a:spAutoFit/>
          </a:bodyPr>
          <a:lstStyle/>
          <a:p>
            <a:r>
              <a:rPr lang="pl-PL" sz="2400" b="1" dirty="0" smtClean="0">
                <a:solidFill>
                  <a:schemeClr val="tx2">
                    <a:lumMod val="75000"/>
                  </a:schemeClr>
                </a:solidFill>
                <a:latin typeface="TitilliumText25L"/>
              </a:rPr>
              <a:t>H. Ocena oddziaływania na środowisko</a:t>
            </a:r>
          </a:p>
        </p:txBody>
      </p:sp>
      <p:pic>
        <p:nvPicPr>
          <p:cNvPr id="6" name="Obraz 8"/>
          <p:cNvPicPr>
            <a:picLocks noChangeAspect="1"/>
          </p:cNvPicPr>
          <p:nvPr/>
        </p:nvPicPr>
        <p:blipFill>
          <a:blip r:embed="rId4" cstate="print"/>
          <a:srcRect/>
          <a:stretch>
            <a:fillRect/>
          </a:stretch>
        </p:blipFill>
        <p:spPr bwMode="auto">
          <a:xfrm>
            <a:off x="7108439" y="247740"/>
            <a:ext cx="1762095" cy="1370072"/>
          </a:xfrm>
          <a:prstGeom prst="rect">
            <a:avLst/>
          </a:prstGeom>
          <a:noFill/>
          <a:ln w="9525">
            <a:noFill/>
            <a:miter lim="800000"/>
            <a:headEnd/>
            <a:tailEnd/>
          </a:ln>
        </p:spPr>
      </p:pic>
      <p:sp>
        <p:nvSpPr>
          <p:cNvPr id="7" name="pole tekstowe 6"/>
          <p:cNvSpPr txBox="1"/>
          <p:nvPr/>
        </p:nvSpPr>
        <p:spPr>
          <a:xfrm>
            <a:off x="495300" y="1730571"/>
            <a:ext cx="8458200" cy="5127429"/>
          </a:xfrm>
          <a:prstGeom prst="rect">
            <a:avLst/>
          </a:prstGeom>
          <a:noFill/>
        </p:spPr>
        <p:txBody>
          <a:bodyPr wrap="square" rtlCol="0">
            <a:spAutoFit/>
          </a:bodyPr>
          <a:lstStyle/>
          <a:p>
            <a:pPr marL="0" lvl="3" algn="just">
              <a:lnSpc>
                <a:spcPct val="114000"/>
              </a:lnSpc>
              <a:buFont typeface="Wingdings" pitchFamily="2" charset="2"/>
              <a:buChar char="Ø"/>
            </a:pPr>
            <a:r>
              <a:rPr lang="pl-PL" dirty="0" smtClean="0">
                <a:solidFill>
                  <a:schemeClr val="tx2">
                    <a:lumMod val="75000"/>
                  </a:schemeClr>
                </a:solidFill>
                <a:latin typeface="TitilliumText25L"/>
              </a:rPr>
              <a:t>  H.2 Ocena oddziaływania na obszary Natura 2000</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H.3 Plany i programy, z których przedsięwzięcie wynika</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H.4 Zezwolenie na inwestycję, zgłoszenie budowy/robót budowlanych</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H.5 Zgodność projektu z polityką ochrony środowiska</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H.6 Koszt środków podjętych w celu zmniejszenia lub skorygowania negatywnego oddziaływania na środowisko wynikającego z procedury OOŚ lub innych procedur oceny lub wymogów krajowych/regionalnych</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H.7 Zgodność z innymi dyrektywami środowiskowymi</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H.8 Przystosowanie do zmiany klimatu i odporność na klęski żywiołowe</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H.9 Ocena oddziaływania na jednolitą część wód</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H.10 Oświadczenie wnioskodawcy o zakresie raportu oddziaływania przedsięwzięcia na środowisko – dotyczy przedsięwzięć mogących zawsze znacząco oddziaływać na środowisko</a:t>
            </a:r>
          </a:p>
          <a:p>
            <a:pPr marL="284400" lvl="3" indent="-284400" algn="just">
              <a:lnSpc>
                <a:spcPct val="114000"/>
              </a:lnSpc>
              <a:buFont typeface="Wingdings" pitchFamily="2" charset="2"/>
              <a:buChar char="Ø"/>
            </a:pPr>
            <a:r>
              <a:rPr lang="pl-PL" dirty="0" smtClean="0">
                <a:solidFill>
                  <a:schemeClr val="tx2">
                    <a:lumMod val="75000"/>
                  </a:schemeClr>
                </a:solidFill>
                <a:latin typeface="TitilliumText25L"/>
              </a:rPr>
              <a:t>H.11 Zobowiązanie wnioskodawcy do złożenia załączników obowiązkowych możliwych do uzupełnienia w terminie późniejszym</a:t>
            </a:r>
          </a:p>
          <a:p>
            <a:pPr marL="0" lvl="3" algn="just">
              <a:lnSpc>
                <a:spcPct val="114000"/>
              </a:lnSpc>
            </a:pPr>
            <a:endParaRPr lang="pl-PL" sz="1700" dirty="0" smtClean="0">
              <a:solidFill>
                <a:schemeClr val="tx2">
                  <a:lumMod val="75000"/>
                </a:schemeClr>
              </a:solidFill>
              <a:latin typeface="TitilliumText25L"/>
            </a:endParaRPr>
          </a:p>
        </p:txBody>
      </p:sp>
      <p:sp>
        <p:nvSpPr>
          <p:cNvPr id="8" name="Objaśnienie prostokątne zaokrąglone 7"/>
          <p:cNvSpPr/>
          <p:nvPr/>
        </p:nvSpPr>
        <p:spPr>
          <a:xfrm>
            <a:off x="6719359" y="1616223"/>
            <a:ext cx="2196042" cy="487427"/>
          </a:xfrm>
          <a:prstGeom prst="wedgeRoundRectCallout">
            <a:avLst>
              <a:gd name="adj1" fmla="val -79333"/>
              <a:gd name="adj2" fmla="val 10808"/>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900" dirty="0" smtClean="0">
                <a:solidFill>
                  <a:schemeClr val="tx1"/>
                </a:solidFill>
                <a:latin typeface="TitilliumText25L"/>
              </a:rPr>
              <a:t>Właściwym organem jest Regionalna Dyrekcja Ochrony Środowiska. </a:t>
            </a:r>
            <a:endParaRPr lang="pl-PL" sz="900" dirty="0">
              <a:solidFill>
                <a:schemeClr val="tx1"/>
              </a:solidFill>
              <a:latin typeface="TitilliumText25L"/>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3074" name="Picture 2"/>
          <p:cNvPicPr>
            <a:picLocks noChangeAspect="1" noChangeArrowheads="1"/>
          </p:cNvPicPr>
          <p:nvPr/>
        </p:nvPicPr>
        <p:blipFill>
          <a:blip r:embed="rId4" cstate="print"/>
          <a:srcRect/>
          <a:stretch>
            <a:fillRect/>
          </a:stretch>
        </p:blipFill>
        <p:spPr bwMode="auto">
          <a:xfrm>
            <a:off x="1728788" y="438150"/>
            <a:ext cx="7267575" cy="5905500"/>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166813" y="1704975"/>
            <a:ext cx="7153275" cy="3067050"/>
          </a:xfrm>
          <a:prstGeom prst="rect">
            <a:avLst/>
          </a:prstGeom>
          <a:no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5" name="Prostokąt zaokrąglony 4"/>
          <p:cNvSpPr/>
          <p:nvPr/>
        </p:nvSpPr>
        <p:spPr>
          <a:xfrm>
            <a:off x="1852826" y="5024966"/>
            <a:ext cx="6136660" cy="126153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pl-PL" sz="1200" b="1" dirty="0" smtClean="0">
                <a:latin typeface="TitilliumText25L"/>
              </a:rPr>
              <a:t>Wnioskodawca </a:t>
            </a:r>
            <a:r>
              <a:rPr lang="pl-PL" sz="1200" b="1" dirty="0">
                <a:latin typeface="TitilliumText25L"/>
              </a:rPr>
              <a:t>zobowiązany jest odnieść się do każdego </a:t>
            </a:r>
            <a:r>
              <a:rPr lang="pl-PL" sz="1200" b="1" dirty="0" smtClean="0">
                <a:latin typeface="TitilliumText25L"/>
              </a:rPr>
              <a:t>z wykazanych załączników w sekcji J poprzez </a:t>
            </a:r>
            <a:r>
              <a:rPr lang="pl-PL" sz="1200" b="1" dirty="0">
                <a:latin typeface="TitilliumText25L"/>
              </a:rPr>
              <a:t>zaznaczenie opcji „Tak” (jeśli załącza dany załącznik), „Nie” (jeśli nie załącza danego załącznika) lub „Nie dotyczy” (w przypadku, gdy dany załącznik nie dotyczy wnioskodawcy) oraz załączyć dany załącznik poprzez użycie funkcji „</a:t>
            </a:r>
            <a:r>
              <a:rPr lang="pl-PL" sz="1200" b="1" dirty="0" smtClean="0">
                <a:latin typeface="TitilliumText25L"/>
              </a:rPr>
              <a:t>Dodaj”.</a:t>
            </a:r>
            <a:endParaRPr lang="pl-PL" sz="1200" b="1" dirty="0">
              <a:latin typeface="TitilliumText25L"/>
            </a:endParaRPr>
          </a:p>
          <a:p>
            <a:pPr algn="just"/>
            <a:endParaRPr lang="pl-PL" sz="900" b="1" dirty="0">
              <a:latin typeface="TitilliumText25L"/>
            </a:endParaRPr>
          </a:p>
        </p:txBody>
      </p:sp>
      <p:sp>
        <p:nvSpPr>
          <p:cNvPr id="6" name="Prostokąt 5"/>
          <p:cNvSpPr/>
          <p:nvPr/>
        </p:nvSpPr>
        <p:spPr>
          <a:xfrm>
            <a:off x="1752602" y="595288"/>
            <a:ext cx="5124448" cy="830997"/>
          </a:xfrm>
          <a:prstGeom prst="rect">
            <a:avLst/>
          </a:prstGeom>
        </p:spPr>
        <p:txBody>
          <a:bodyPr wrap="square">
            <a:spAutoFit/>
          </a:bodyPr>
          <a:lstStyle/>
          <a:p>
            <a:r>
              <a:rPr lang="pl-PL" sz="2400" b="1" dirty="0" smtClean="0">
                <a:solidFill>
                  <a:schemeClr val="tx2">
                    <a:lumMod val="75000"/>
                  </a:schemeClr>
                </a:solidFill>
                <a:latin typeface="TitilliumText25L"/>
              </a:rPr>
              <a:t>J. Załączniki do wniosku </a:t>
            </a:r>
          </a:p>
          <a:p>
            <a:r>
              <a:rPr lang="pl-PL" sz="2400" b="1" dirty="0" smtClean="0">
                <a:solidFill>
                  <a:schemeClr val="tx2">
                    <a:lumMod val="75000"/>
                  </a:schemeClr>
                </a:solidFill>
                <a:latin typeface="TitilliumText25L"/>
              </a:rPr>
              <a:t>o dofinansowanie</a:t>
            </a:r>
          </a:p>
        </p:txBody>
      </p:sp>
      <p:pic>
        <p:nvPicPr>
          <p:cNvPr id="7" name="Obraz 8"/>
          <p:cNvPicPr>
            <a:picLocks noChangeAspect="1"/>
          </p:cNvPicPr>
          <p:nvPr/>
        </p:nvPicPr>
        <p:blipFill>
          <a:blip r:embed="rId5" cstate="print"/>
          <a:srcRect/>
          <a:stretch>
            <a:fillRect/>
          </a:stretch>
        </p:blipFill>
        <p:spPr bwMode="auto">
          <a:xfrm>
            <a:off x="7108439" y="238215"/>
            <a:ext cx="1762095" cy="1370072"/>
          </a:xfrm>
          <a:prstGeom prst="rect">
            <a:avLst/>
          </a:prstGeom>
          <a:noFill/>
          <a:ln w="9525">
            <a:noFill/>
            <a:miter lim="800000"/>
            <a:headEnd/>
            <a:tailEnd/>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64350" y="1385398"/>
            <a:ext cx="6682812" cy="369332"/>
          </a:xfrm>
          <a:prstGeom prst="rect">
            <a:avLst/>
          </a:prstGeom>
        </p:spPr>
        <p:txBody>
          <a:bodyPr wrap="square">
            <a:spAutoFit/>
          </a:bodyPr>
          <a:lstStyle/>
          <a:p>
            <a:pPr algn="just">
              <a:buFont typeface="Arial" charset="0"/>
              <a:buNone/>
              <a:defRPr/>
            </a:pPr>
            <a:endParaRPr lang="pl-PL" dirty="0"/>
          </a:p>
        </p:txBody>
      </p:sp>
      <p:sp>
        <p:nvSpPr>
          <p:cNvPr id="16" name="Prostokąt 15"/>
          <p:cNvSpPr/>
          <p:nvPr/>
        </p:nvSpPr>
        <p:spPr>
          <a:xfrm>
            <a:off x="786213" y="962569"/>
            <a:ext cx="8357787" cy="430887"/>
          </a:xfrm>
          <a:prstGeom prst="rect">
            <a:avLst/>
          </a:prstGeom>
        </p:spPr>
        <p:txBody>
          <a:bodyPr wrap="square">
            <a:spAutoFit/>
          </a:bodyPr>
          <a:lstStyle/>
          <a:p>
            <a:pPr algn="just">
              <a:buFont typeface="Wingdings" pitchFamily="2" charset="2"/>
              <a:buChar char="§"/>
              <a:defRPr/>
            </a:pPr>
            <a:endParaRPr lang="pl-PL" sz="2200" dirty="0" smtClean="0">
              <a:solidFill>
                <a:schemeClr val="tx2">
                  <a:lumMod val="75000"/>
                </a:schemeClr>
              </a:solidFill>
              <a:latin typeface="TitilliumText25L"/>
            </a:endParaRPr>
          </a:p>
        </p:txBody>
      </p:sp>
      <p:sp>
        <p:nvSpPr>
          <p:cNvPr id="17" name="Prostokąt 16"/>
          <p:cNvSpPr/>
          <p:nvPr/>
        </p:nvSpPr>
        <p:spPr>
          <a:xfrm>
            <a:off x="1752602" y="595288"/>
            <a:ext cx="5124448" cy="830997"/>
          </a:xfrm>
          <a:prstGeom prst="rect">
            <a:avLst/>
          </a:prstGeom>
        </p:spPr>
        <p:txBody>
          <a:bodyPr wrap="square">
            <a:spAutoFit/>
          </a:bodyPr>
          <a:lstStyle/>
          <a:p>
            <a:r>
              <a:rPr lang="pl-PL" sz="2400" b="1" dirty="0" smtClean="0">
                <a:solidFill>
                  <a:schemeClr val="tx2">
                    <a:lumMod val="75000"/>
                  </a:schemeClr>
                </a:solidFill>
                <a:latin typeface="TitilliumText25L"/>
              </a:rPr>
              <a:t>J. Załączniki do wniosku </a:t>
            </a:r>
          </a:p>
          <a:p>
            <a:r>
              <a:rPr lang="pl-PL" sz="2400" b="1" dirty="0" smtClean="0">
                <a:solidFill>
                  <a:schemeClr val="tx2">
                    <a:lumMod val="75000"/>
                  </a:schemeClr>
                </a:solidFill>
                <a:latin typeface="TitilliumText25L"/>
              </a:rPr>
              <a:t>o dofinansowanie</a:t>
            </a:r>
          </a:p>
        </p:txBody>
      </p:sp>
      <p:sp>
        <p:nvSpPr>
          <p:cNvPr id="18" name="pole tekstowe 17"/>
          <p:cNvSpPr txBox="1"/>
          <p:nvPr/>
        </p:nvSpPr>
        <p:spPr>
          <a:xfrm>
            <a:off x="1489166" y="2377440"/>
            <a:ext cx="184731" cy="369332"/>
          </a:xfrm>
          <a:prstGeom prst="rect">
            <a:avLst/>
          </a:prstGeom>
          <a:noFill/>
        </p:spPr>
        <p:txBody>
          <a:bodyPr wrap="none" rtlCol="0">
            <a:spAutoFit/>
          </a:bodyPr>
          <a:lstStyle/>
          <a:p>
            <a:endParaRPr lang="pl-PL" dirty="0"/>
          </a:p>
        </p:txBody>
      </p:sp>
      <p:sp>
        <p:nvSpPr>
          <p:cNvPr id="19" name="pole tekstowe 18"/>
          <p:cNvSpPr txBox="1"/>
          <p:nvPr/>
        </p:nvSpPr>
        <p:spPr>
          <a:xfrm>
            <a:off x="506413" y="1608287"/>
            <a:ext cx="8343899" cy="4447371"/>
          </a:xfrm>
          <a:prstGeom prst="rect">
            <a:avLst/>
          </a:prstGeom>
          <a:noFill/>
        </p:spPr>
        <p:txBody>
          <a:bodyPr wrap="square" rtlCol="0">
            <a:spAutoFit/>
          </a:bodyPr>
          <a:lstStyle/>
          <a:p>
            <a:pPr algn="just"/>
            <a:r>
              <a:rPr lang="pl-PL" sz="1600" b="1" dirty="0">
                <a:latin typeface="TitilliumText25L"/>
              </a:rPr>
              <a:t>Załączniki do wniosku o dofinansowanie są jego integralną częścią. Załączniki dzielą się na:</a:t>
            </a:r>
          </a:p>
          <a:p>
            <a:pPr algn="just"/>
            <a:endParaRPr lang="pl-PL" sz="1600" b="1" dirty="0">
              <a:latin typeface="TitilliumText25L"/>
            </a:endParaRPr>
          </a:p>
          <a:p>
            <a:pPr marL="228600" indent="-228600" algn="just">
              <a:buAutoNum type="arabicParenR"/>
            </a:pPr>
            <a:r>
              <a:rPr lang="pl-PL" sz="1600" b="1" u="sng" dirty="0">
                <a:latin typeface="TitilliumText25L"/>
              </a:rPr>
              <a:t>obowiązkowe</a:t>
            </a:r>
            <a:r>
              <a:rPr lang="pl-PL" sz="1600" b="1" dirty="0">
                <a:latin typeface="TitilliumText25L"/>
              </a:rPr>
              <a:t>, które obligatoryjnie należy przedłożyć na etapie składania wniosku o dofinansowanie:</a:t>
            </a:r>
          </a:p>
          <a:p>
            <a:pPr marL="228600" indent="-228600" algn="just"/>
            <a:endParaRPr lang="pl-PL" sz="1100" b="1" dirty="0">
              <a:latin typeface="TitilliumText25L"/>
            </a:endParaRPr>
          </a:p>
          <a:p>
            <a:pPr marL="228600" indent="-228600" algn="just">
              <a:buFont typeface="Arial" pitchFamily="34" charset="0"/>
              <a:buChar char="•"/>
            </a:pPr>
            <a:r>
              <a:rPr lang="pl-PL" sz="1400" b="1" dirty="0">
                <a:latin typeface="TitilliumText25L"/>
              </a:rPr>
              <a:t>Załącznik nr 1: Biznes plan</a:t>
            </a:r>
          </a:p>
          <a:p>
            <a:pPr marL="228600" indent="-228600" algn="just">
              <a:buFont typeface="Arial" pitchFamily="34" charset="0"/>
              <a:buChar char="•"/>
            </a:pPr>
            <a:endParaRPr lang="pl-PL" sz="1300" b="1" u="sng" dirty="0">
              <a:latin typeface="TitilliumText25L"/>
            </a:endParaRPr>
          </a:p>
          <a:p>
            <a:pPr marL="228600" indent="-228600" algn="just"/>
            <a:r>
              <a:rPr lang="pl-PL" sz="1300" dirty="0">
                <a:latin typeface="TitilliumText25L"/>
              </a:rPr>
              <a:t>	Biznes plan - stanowi zestawienie analiz, w których na podstawie oceny aktualnej sytuacji finansowej oraz danych historycznych przedstawiona została prognoza celów firmy i sposobów ich osiągania przy wszystkich istniejących uwarunkowaniach natury finansowej, rynkowej, marketingowej, organizacyjnej, kadrowej, technologicznej itp. </a:t>
            </a:r>
          </a:p>
          <a:p>
            <a:pPr marL="228600" indent="-228600" algn="just"/>
            <a:r>
              <a:rPr lang="pl-PL" sz="1300" dirty="0">
                <a:latin typeface="TitilliumText25L"/>
              </a:rPr>
              <a:t>	Biznes plan powinien stanowić podstawę do strategicznych i operacyjnych planów firmy. Zakres Biznes planu powinien wychodzić od bieżącej działalności, a następnie wskazywać prognozę na okres minimum pięciu lat. Biznes plan powinien stanowić uzasadnienie do danych przedstawionych we wniosku. </a:t>
            </a:r>
          </a:p>
          <a:p>
            <a:pPr marL="228600" indent="-228600" algn="just"/>
            <a:r>
              <a:rPr lang="pl-PL" sz="1300" dirty="0">
                <a:latin typeface="TitilliumText25L"/>
              </a:rPr>
              <a:t>	Biznes plan składa się z dwóch części:</a:t>
            </a:r>
          </a:p>
          <a:p>
            <a:pPr marL="228600" indent="-228600" algn="just"/>
            <a:r>
              <a:rPr lang="pl-PL" sz="1300" dirty="0">
                <a:latin typeface="TitilliumText25L"/>
              </a:rPr>
              <a:t> </a:t>
            </a:r>
          </a:p>
          <a:p>
            <a:pPr marL="685800" lvl="1" indent="-228600" algn="just">
              <a:buFont typeface="Wingdings" pitchFamily="2" charset="2"/>
              <a:buChar char="q"/>
            </a:pPr>
            <a:r>
              <a:rPr lang="pl-PL" sz="1300" dirty="0">
                <a:latin typeface="TitilliumText25L"/>
              </a:rPr>
              <a:t>Biznes plan – część opisowa (sekcje od A do C), </a:t>
            </a:r>
          </a:p>
          <a:p>
            <a:pPr lvl="1" algn="just"/>
            <a:endParaRPr lang="pl-PL" sz="1300" dirty="0">
              <a:latin typeface="TitilliumText25L"/>
            </a:endParaRPr>
          </a:p>
          <a:p>
            <a:pPr marL="685800" lvl="1" indent="-228600" algn="just">
              <a:buFont typeface="Wingdings" pitchFamily="2" charset="2"/>
              <a:buChar char="q"/>
            </a:pPr>
            <a:r>
              <a:rPr lang="pl-PL" sz="1300" dirty="0">
                <a:latin typeface="TitilliumText25L"/>
              </a:rPr>
              <a:t>Biznes plan – część finansowa (sekcja D) – w której należy przedstawić wyniki analizy finansowej. </a:t>
            </a:r>
          </a:p>
          <a:p>
            <a:pPr marL="228600" indent="-228600" algn="just">
              <a:buFont typeface="Arial" pitchFamily="34" charset="0"/>
              <a:buChar char="•"/>
            </a:pPr>
            <a:endParaRPr lang="pl-PL" sz="1000" b="1" u="sng" dirty="0">
              <a:latin typeface="TitilliumText25L"/>
            </a:endParaRPr>
          </a:p>
        </p:txBody>
      </p:sp>
      <p:pic>
        <p:nvPicPr>
          <p:cNvPr id="20" name="Obraz 8"/>
          <p:cNvPicPr>
            <a:picLocks noChangeAspect="1"/>
          </p:cNvPicPr>
          <p:nvPr/>
        </p:nvPicPr>
        <p:blipFill>
          <a:blip r:embed="rId7" cstate="print"/>
          <a:srcRect/>
          <a:stretch>
            <a:fillRect/>
          </a:stretch>
        </p:blipFill>
        <p:spPr bwMode="auto">
          <a:xfrm>
            <a:off x="7108439" y="238215"/>
            <a:ext cx="1762095" cy="1370072"/>
          </a:xfrm>
          <a:prstGeom prst="rect">
            <a:avLst/>
          </a:prstGeom>
          <a:noFill/>
          <a:ln w="9525">
            <a:noFill/>
            <a:miter lim="800000"/>
            <a:headEnd/>
            <a:tailEnd/>
          </a:ln>
        </p:spPr>
      </p:pic>
    </p:spTree>
    <p:extLst>
      <p:ext uri="{BB962C8B-B14F-4D97-AF65-F5344CB8AC3E}">
        <p14:creationId xmlns:p14="http://schemas.microsoft.com/office/powerpoint/2010/main" val="25579137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495300" y="1718757"/>
            <a:ext cx="8277225" cy="4755148"/>
          </a:xfrm>
          <a:prstGeom prst="rect">
            <a:avLst/>
          </a:prstGeom>
        </p:spPr>
        <p:txBody>
          <a:bodyPr wrap="square">
            <a:spAutoFit/>
          </a:bodyPr>
          <a:lstStyle/>
          <a:p>
            <a:pPr algn="just">
              <a:spcAft>
                <a:spcPts val="600"/>
              </a:spcAft>
            </a:pPr>
            <a:r>
              <a:rPr lang="pl-PL" altLang="pl-PL" b="1" spc="100" dirty="0" smtClean="0">
                <a:latin typeface="TitilliumText25L"/>
              </a:rPr>
              <a:t>Innowacja </a:t>
            </a:r>
            <a:r>
              <a:rPr lang="pl-PL" altLang="pl-PL" b="1" spc="100" dirty="0">
                <a:latin typeface="TitilliumText25L"/>
              </a:rPr>
              <a:t>produktowa </a:t>
            </a:r>
            <a:r>
              <a:rPr lang="pl-PL" altLang="pl-PL" spc="100" dirty="0">
                <a:latin typeface="TitilliumText25L"/>
              </a:rPr>
              <a:t>to wprowadzenie </a:t>
            </a:r>
            <a:r>
              <a:rPr lang="pl-PL" altLang="pl-PL" spc="100" dirty="0" smtClean="0">
                <a:latin typeface="TitilliumText25L"/>
              </a:rPr>
              <a:t>na rynek wyrobu </a:t>
            </a:r>
            <a:r>
              <a:rPr lang="pl-PL" altLang="pl-PL" spc="100" dirty="0">
                <a:latin typeface="TitilliumText25L"/>
              </a:rPr>
              <a:t>lub usługi, które są </a:t>
            </a:r>
            <a:r>
              <a:rPr lang="pl-PL" altLang="pl-PL" b="1" spc="100" dirty="0">
                <a:latin typeface="TitilliumText25L"/>
              </a:rPr>
              <a:t>nowe</a:t>
            </a:r>
            <a:r>
              <a:rPr lang="pl-PL" altLang="pl-PL" spc="100" dirty="0">
                <a:latin typeface="TitilliumText25L"/>
              </a:rPr>
              <a:t> lub </a:t>
            </a:r>
            <a:r>
              <a:rPr lang="pl-PL" altLang="pl-PL" b="1" spc="100" dirty="0">
                <a:latin typeface="TitilliumText25L"/>
              </a:rPr>
              <a:t>znacząco udoskonalone</a:t>
            </a:r>
            <a:r>
              <a:rPr lang="pl-PL" altLang="pl-PL" spc="100" dirty="0">
                <a:latin typeface="TitilliumText25L"/>
              </a:rPr>
              <a:t> w zakresie swoich cech lub zastosowań</a:t>
            </a:r>
            <a:r>
              <a:rPr lang="pl-PL" altLang="pl-PL" spc="100" dirty="0" smtClean="0">
                <a:latin typeface="TitilliumText25L"/>
              </a:rPr>
              <a:t>.</a:t>
            </a:r>
          </a:p>
          <a:p>
            <a:pPr algn="just">
              <a:spcAft>
                <a:spcPts val="600"/>
              </a:spcAft>
            </a:pPr>
            <a:r>
              <a:rPr lang="pl-PL" i="1" dirty="0" smtClean="0">
                <a:latin typeface="TitilliumText25L"/>
              </a:rPr>
              <a:t>Nowe </a:t>
            </a:r>
            <a:r>
              <a:rPr lang="pl-PL" i="1" dirty="0">
                <a:latin typeface="TitilliumText25L"/>
              </a:rPr>
              <a:t>produkty</a:t>
            </a:r>
            <a:r>
              <a:rPr lang="pl-PL" dirty="0">
                <a:latin typeface="TitilliumText25L"/>
              </a:rPr>
              <a:t> to wyroby lub usługi, które różnią się znacząco swoimi cechami </a:t>
            </a:r>
            <a:br>
              <a:rPr lang="pl-PL" dirty="0">
                <a:latin typeface="TitilliumText25L"/>
              </a:rPr>
            </a:br>
            <a:r>
              <a:rPr lang="pl-PL" dirty="0">
                <a:latin typeface="TitilliumText25L"/>
              </a:rPr>
              <a:t>lub przeznaczeniem od wyrobów/usług dotychczas wytwarzanych</a:t>
            </a:r>
            <a:r>
              <a:rPr lang="pl-PL" dirty="0" smtClean="0">
                <a:latin typeface="TitilliumText25L"/>
              </a:rPr>
              <a:t>/ świadczonych </a:t>
            </a:r>
            <a:r>
              <a:rPr lang="pl-PL" dirty="0">
                <a:latin typeface="TitilliumText25L"/>
              </a:rPr>
              <a:t>przez firmę. </a:t>
            </a:r>
            <a:endParaRPr lang="pl-PL" dirty="0" smtClean="0">
              <a:latin typeface="TitilliumText25L"/>
            </a:endParaRPr>
          </a:p>
          <a:p>
            <a:pPr algn="just">
              <a:spcAft>
                <a:spcPts val="600"/>
              </a:spcAft>
            </a:pPr>
            <a:r>
              <a:rPr lang="pl-PL" i="1" dirty="0" smtClean="0">
                <a:latin typeface="TitilliumText25L"/>
              </a:rPr>
              <a:t>Znaczące </a:t>
            </a:r>
            <a:r>
              <a:rPr lang="pl-PL" i="1" dirty="0">
                <a:latin typeface="TitilliumText25L"/>
              </a:rPr>
              <a:t>udoskonalenie</a:t>
            </a:r>
            <a:r>
              <a:rPr lang="pl-PL" dirty="0">
                <a:latin typeface="TitilliumText25L"/>
              </a:rPr>
              <a:t> istniejących wyrobów może polegać na zmianach materiałów, komponentów oraz innych cech zapewniających lepsze działanie tych produktów. </a:t>
            </a:r>
            <a:r>
              <a:rPr lang="pl-PL" altLang="pl-PL" dirty="0">
                <a:latin typeface="TitilliumText25L"/>
              </a:rPr>
              <a:t>Zalicza się tu znaczące udoskonalenia pod względem specyfikacji technicznych, komponentów i materiałów, wbudowanego oprogramowania, łatwości obsługi lub innych cech funkcjonalnych.</a:t>
            </a:r>
            <a:endParaRPr lang="pl-PL" dirty="0"/>
          </a:p>
          <a:p>
            <a:pPr algn="just"/>
            <a:r>
              <a:rPr lang="pl-PL" dirty="0">
                <a:latin typeface="TitilliumText25L"/>
              </a:rPr>
              <a:t>Innowacje produktowe w sektorze usług mogą polegać na wprowadzeniu znaczących udoskonaleń w sposobie świadczenia usług (na przykład na podniesieniu sprawności </a:t>
            </a:r>
            <a:r>
              <a:rPr lang="pl-PL" dirty="0" smtClean="0">
                <a:latin typeface="TitilliumText25L"/>
              </a:rPr>
              <a:t>czy </a:t>
            </a:r>
            <a:r>
              <a:rPr lang="pl-PL" dirty="0">
                <a:latin typeface="TitilliumText25L"/>
              </a:rPr>
              <a:t>szybkości ich świadczenia), na dodaniu nowych funkcji lub cech do istniejących usług </a:t>
            </a:r>
            <a:r>
              <a:rPr lang="pl-PL" dirty="0" smtClean="0">
                <a:latin typeface="TitilliumText25L"/>
              </a:rPr>
              <a:t>lub </a:t>
            </a:r>
            <a:r>
              <a:rPr lang="pl-PL" dirty="0">
                <a:latin typeface="TitilliumText25L"/>
              </a:rPr>
              <a:t>na wprowadzeniu całkowicie nowych usług</a:t>
            </a:r>
            <a:r>
              <a:rPr lang="pl-PL" dirty="0" smtClean="0">
                <a:latin typeface="TitilliumText25L"/>
              </a:rPr>
              <a:t>.</a:t>
            </a:r>
            <a:endParaRPr lang="pl-PL" dirty="0">
              <a:latin typeface="TitilliumText25L"/>
            </a:endParaRPr>
          </a:p>
        </p:txBody>
      </p:sp>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5" name="Obraz 8"/>
          <p:cNvPicPr>
            <a:picLocks noChangeAspect="1"/>
          </p:cNvPicPr>
          <p:nvPr/>
        </p:nvPicPr>
        <p:blipFill>
          <a:blip r:embed="rId4" cstate="print"/>
          <a:srcRect/>
          <a:stretch>
            <a:fillRect/>
          </a:stretch>
        </p:blipFill>
        <p:spPr bwMode="auto">
          <a:xfrm>
            <a:off x="6928978" y="229669"/>
            <a:ext cx="1762095" cy="1370072"/>
          </a:xfrm>
          <a:prstGeom prst="rect">
            <a:avLst/>
          </a:prstGeom>
          <a:noFill/>
          <a:ln w="9525">
            <a:noFill/>
            <a:miter lim="800000"/>
            <a:headEnd/>
            <a:tailEnd/>
          </a:ln>
        </p:spPr>
      </p:pic>
      <p:sp>
        <p:nvSpPr>
          <p:cNvPr id="6" name="Prostokąt 5"/>
          <p:cNvSpPr/>
          <p:nvPr/>
        </p:nvSpPr>
        <p:spPr>
          <a:xfrm>
            <a:off x="1726251" y="788158"/>
            <a:ext cx="5202728" cy="461665"/>
          </a:xfrm>
          <a:prstGeom prst="rect">
            <a:avLst/>
          </a:prstGeom>
        </p:spPr>
        <p:txBody>
          <a:bodyPr wrap="square">
            <a:spAutoFit/>
          </a:bodyPr>
          <a:lstStyle/>
          <a:p>
            <a:r>
              <a:rPr lang="pl-PL" sz="2400" b="1" dirty="0" smtClean="0">
                <a:solidFill>
                  <a:schemeClr val="tx2">
                    <a:lumMod val="75000"/>
                  </a:schemeClr>
                </a:solidFill>
                <a:latin typeface="TitilliumText25L"/>
              </a:rPr>
              <a:t>I</a:t>
            </a:r>
            <a:r>
              <a:rPr lang="pl-PL" sz="2400" b="1" cap="small" dirty="0" smtClean="0">
                <a:solidFill>
                  <a:schemeClr val="tx2">
                    <a:lumMod val="75000"/>
                  </a:schemeClr>
                </a:solidFill>
                <a:latin typeface="TitilliumText25L"/>
              </a:rPr>
              <a:t>nnowacyjność</a:t>
            </a:r>
            <a:r>
              <a:rPr lang="pl-PL" sz="2400" b="1" dirty="0" smtClean="0">
                <a:solidFill>
                  <a:schemeClr val="tx2">
                    <a:lumMod val="75000"/>
                  </a:schemeClr>
                </a:solidFill>
                <a:latin typeface="TitilliumText25L"/>
              </a:rPr>
              <a:t>  c.d.</a:t>
            </a:r>
            <a:endParaRPr lang="pl-PL" sz="2400" b="1" dirty="0">
              <a:solidFill>
                <a:schemeClr val="tx2">
                  <a:lumMod val="75000"/>
                </a:schemeClr>
              </a:solidFill>
              <a:latin typeface="TitilliumText25L"/>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ole tekstowe 9"/>
          <p:cNvSpPr txBox="1"/>
          <p:nvPr/>
        </p:nvSpPr>
        <p:spPr>
          <a:xfrm>
            <a:off x="381000" y="1646264"/>
            <a:ext cx="6431279" cy="5601533"/>
          </a:xfrm>
          <a:prstGeom prst="rect">
            <a:avLst/>
          </a:prstGeom>
          <a:noFill/>
        </p:spPr>
        <p:txBody>
          <a:bodyPr wrap="square" rtlCol="0">
            <a:spAutoFit/>
          </a:bodyPr>
          <a:lstStyle/>
          <a:p>
            <a:pPr marL="228600" indent="-228600" algn="just">
              <a:buFont typeface="+mj-lt"/>
              <a:buAutoNum type="alphaLcParenR"/>
            </a:pPr>
            <a:r>
              <a:rPr lang="pl-PL" sz="1400" dirty="0" smtClean="0">
                <a:latin typeface="TitilliumText25L"/>
              </a:rPr>
              <a:t>wnioskodawcy zobowiązani do sporządzania sprawozdań finansowych zgodnie z przepisami ustawy o rachunkowości przedkładają kopie następujących dokumentów </a:t>
            </a:r>
            <a:r>
              <a:rPr lang="pl-PL" sz="1400" u="sng" dirty="0" smtClean="0">
                <a:latin typeface="TitilliumText25L"/>
              </a:rPr>
              <a:t>za </a:t>
            </a:r>
            <a:r>
              <a:rPr lang="pl-PL" sz="1400" u="sng" dirty="0">
                <a:latin typeface="TitilliumText25L"/>
              </a:rPr>
              <a:t>3</a:t>
            </a:r>
            <a:r>
              <a:rPr lang="pl-PL" sz="1400" u="sng" dirty="0" smtClean="0">
                <a:latin typeface="TitilliumText25L"/>
              </a:rPr>
              <a:t> ostatnie lata obrotowe</a:t>
            </a:r>
            <a:r>
              <a:rPr lang="pl-PL" sz="1400" dirty="0" smtClean="0">
                <a:latin typeface="TitilliumText25L"/>
              </a:rPr>
              <a:t>:</a:t>
            </a:r>
          </a:p>
          <a:p>
            <a:pPr algn="just"/>
            <a:endParaRPr lang="pl-PL" sz="900" dirty="0" smtClean="0">
              <a:latin typeface="TitilliumText25L"/>
            </a:endParaRPr>
          </a:p>
          <a:p>
            <a:pPr marL="228600" indent="-228600" algn="just">
              <a:buFont typeface="Wingdings" panose="05000000000000000000" pitchFamily="2" charset="2"/>
              <a:buChar char="§"/>
            </a:pPr>
            <a:r>
              <a:rPr lang="pl-PL" sz="1400" dirty="0" smtClean="0">
                <a:latin typeface="TitilliumText25L"/>
              </a:rPr>
              <a:t>sprawozdanie finansowe – bilans, informacja dodatkowa, rachunek zysków i strat, rachunek przepływów pieniężnych,</a:t>
            </a:r>
          </a:p>
          <a:p>
            <a:pPr marL="228600" indent="-228600" algn="just"/>
            <a:endParaRPr lang="pl-PL" sz="1050" dirty="0" smtClean="0">
              <a:latin typeface="TitilliumText25L"/>
            </a:endParaRPr>
          </a:p>
          <a:p>
            <a:pPr marL="228600" indent="-228600" algn="just">
              <a:buFont typeface="Wingdings" panose="05000000000000000000" pitchFamily="2" charset="2"/>
              <a:buChar char="§"/>
            </a:pPr>
            <a:r>
              <a:rPr lang="pl-PL" sz="1400" dirty="0" smtClean="0">
                <a:latin typeface="TitilliumText25L"/>
              </a:rPr>
              <a:t>opinia biegłego rewidenta (jeśli dotyczy). </a:t>
            </a:r>
          </a:p>
          <a:p>
            <a:pPr marL="228600" indent="-228600" algn="just"/>
            <a:r>
              <a:rPr lang="pl-PL" sz="1300" dirty="0" smtClean="0">
                <a:latin typeface="TitilliumText25L"/>
              </a:rPr>
              <a:t>	</a:t>
            </a:r>
          </a:p>
          <a:p>
            <a:pPr marL="228600" indent="-228600" algn="just"/>
            <a:r>
              <a:rPr lang="pl-PL" sz="1400" dirty="0" smtClean="0">
                <a:latin typeface="TitilliumText25L"/>
              </a:rPr>
              <a:t>b) wnioskodawcy, którzy nie są zobowiązani do sporządzania sprawozdań finansowych zgodnie z przepisami ustawy o rachunkowości, przedkładają kopie PIT </a:t>
            </a:r>
            <a:r>
              <a:rPr lang="pl-PL" sz="1400" u="sng" dirty="0">
                <a:latin typeface="TitilliumText25L"/>
              </a:rPr>
              <a:t>za 3 ostatnie lata obrotowe</a:t>
            </a:r>
            <a:r>
              <a:rPr lang="pl-PL" sz="1400" dirty="0" smtClean="0">
                <a:latin typeface="TitilliumText25L"/>
              </a:rPr>
              <a:t> wraz z potwierdzeniem wpływu do właściwego urzędu skarbowego lub „</a:t>
            </a:r>
            <a:r>
              <a:rPr lang="pl-PL" sz="1400" i="1" dirty="0" smtClean="0">
                <a:latin typeface="TitilliumText25L"/>
              </a:rPr>
              <a:t>Zaświadczenie o wysokości obrotu w podatku od towarów i usług i podatku akcyzowym oraz dochodu podatnika w podatku dochodowym od osób fizycznych przyjętego do podstawy opodatkowania</a:t>
            </a:r>
            <a:r>
              <a:rPr lang="pl-PL" sz="1400" dirty="0" smtClean="0">
                <a:latin typeface="TitilliumText25L"/>
              </a:rPr>
              <a:t>” wystawione przez właściwy urząd skarbowy </a:t>
            </a:r>
            <a:r>
              <a:rPr lang="pl-PL" sz="1400" u="sng" dirty="0" smtClean="0">
                <a:latin typeface="TitilliumText25L"/>
              </a:rPr>
              <a:t>za 3 ostatnie lata obrotowe</a:t>
            </a:r>
            <a:r>
              <a:rPr lang="pl-PL" sz="1300" dirty="0" smtClean="0">
                <a:latin typeface="TitilliumText25L"/>
              </a:rPr>
              <a:t>. 	</a:t>
            </a:r>
          </a:p>
          <a:p>
            <a:pPr algn="just"/>
            <a:endParaRPr lang="pl-PL" altLang="pl-PL" sz="1200" dirty="0" smtClean="0">
              <a:latin typeface="TitilliumText25L"/>
            </a:endParaRPr>
          </a:p>
          <a:p>
            <a:pPr algn="just"/>
            <a:r>
              <a:rPr lang="pl-PL" altLang="pl-PL" sz="1200" dirty="0" smtClean="0">
                <a:latin typeface="TitilliumText25L"/>
              </a:rPr>
              <a:t>W </a:t>
            </a:r>
            <a:r>
              <a:rPr lang="pl-PL" altLang="pl-PL" sz="1200" dirty="0">
                <a:latin typeface="TitilliumText25L"/>
              </a:rPr>
              <a:t>przypadku, kiedy Wnioskodawca w chwili złożenia wniosku o dofinansowanie nie posiada zamkniętego sprawozdania finansowego za rok </a:t>
            </a:r>
            <a:r>
              <a:rPr lang="pl-PL" altLang="pl-PL" sz="1200" dirty="0" smtClean="0">
                <a:latin typeface="TitilliumText25L"/>
              </a:rPr>
              <a:t>2016 </a:t>
            </a:r>
            <a:r>
              <a:rPr lang="pl-PL" altLang="pl-PL" sz="1200" dirty="0">
                <a:latin typeface="TitilliumText25L"/>
              </a:rPr>
              <a:t>(zgodnie z obowiązującymi przepisami sprawozdania finansowe za zamknięty rok muszą być sporządzone do 31 marca następnego roku), powinien załączyć do wniosku sprawozdania finansowe za lata </a:t>
            </a:r>
            <a:r>
              <a:rPr lang="pl-PL" altLang="pl-PL" sz="1200" dirty="0" smtClean="0">
                <a:latin typeface="TitilliumText25L"/>
              </a:rPr>
              <a:t>2015, 2014 </a:t>
            </a:r>
            <a:r>
              <a:rPr lang="pl-PL" altLang="pl-PL" sz="1200" dirty="0">
                <a:latin typeface="TitilliumText25L"/>
              </a:rPr>
              <a:t>i </a:t>
            </a:r>
            <a:r>
              <a:rPr lang="pl-PL" altLang="pl-PL" sz="1200" dirty="0" smtClean="0">
                <a:latin typeface="TitilliumText25L"/>
              </a:rPr>
              <a:t>2013. </a:t>
            </a:r>
            <a:endParaRPr lang="pl-PL" altLang="pl-PL" sz="1200" dirty="0">
              <a:latin typeface="TitilliumText25L"/>
            </a:endParaRPr>
          </a:p>
          <a:p>
            <a:pPr algn="just"/>
            <a:endParaRPr lang="pl-PL" altLang="pl-PL" sz="1050" dirty="0">
              <a:latin typeface="TitilliumText25L"/>
            </a:endParaRPr>
          </a:p>
          <a:p>
            <a:pPr algn="just"/>
            <a:r>
              <a:rPr lang="pl-PL" altLang="pl-PL" sz="1200" dirty="0">
                <a:latin typeface="TitilliumText25L"/>
              </a:rPr>
              <a:t>Jeśli Wnioskodawca nie złoży jeszcze do Urzędu Skarbowego deklaracji PIT za </a:t>
            </a:r>
            <a:r>
              <a:rPr lang="pl-PL" altLang="pl-PL" sz="1200" dirty="0" smtClean="0">
                <a:latin typeface="TitilliumText25L"/>
              </a:rPr>
              <a:t>2016 </a:t>
            </a:r>
            <a:r>
              <a:rPr lang="pl-PL" altLang="pl-PL" sz="1200" dirty="0">
                <a:latin typeface="TitilliumText25L"/>
              </a:rPr>
              <a:t>r. powinien załączyć do wniosku PIT za lata </a:t>
            </a:r>
            <a:r>
              <a:rPr lang="pl-PL" altLang="pl-PL" sz="1200" dirty="0" smtClean="0">
                <a:latin typeface="TitilliumText25L"/>
              </a:rPr>
              <a:t>2015, 2014 </a:t>
            </a:r>
            <a:r>
              <a:rPr lang="pl-PL" altLang="pl-PL" sz="1200" dirty="0">
                <a:latin typeface="TitilliumText25L"/>
              </a:rPr>
              <a:t>i </a:t>
            </a:r>
            <a:r>
              <a:rPr lang="pl-PL" altLang="pl-PL" sz="1200" dirty="0" smtClean="0">
                <a:latin typeface="TitilliumText25L"/>
              </a:rPr>
              <a:t>2013</a:t>
            </a:r>
            <a:endParaRPr lang="pl-PL" altLang="pl-PL" sz="1200" dirty="0">
              <a:latin typeface="TitilliumText25L"/>
            </a:endParaRPr>
          </a:p>
          <a:p>
            <a:pPr>
              <a:lnSpc>
                <a:spcPct val="150000"/>
              </a:lnSpc>
            </a:pPr>
            <a:r>
              <a:rPr lang="pl-PL" sz="1100" dirty="0" smtClean="0"/>
              <a:t> </a:t>
            </a:r>
          </a:p>
        </p:txBody>
      </p:sp>
      <p:sp>
        <p:nvSpPr>
          <p:cNvPr id="2" name="Prostokąt 1"/>
          <p:cNvSpPr/>
          <p:nvPr/>
        </p:nvSpPr>
        <p:spPr>
          <a:xfrm>
            <a:off x="1726250" y="302635"/>
            <a:ext cx="5358214" cy="1446550"/>
          </a:xfrm>
          <a:prstGeom prst="rect">
            <a:avLst/>
          </a:prstGeom>
        </p:spPr>
        <p:txBody>
          <a:bodyPr wrap="square">
            <a:spAutoFit/>
          </a:bodyPr>
          <a:lstStyle/>
          <a:p>
            <a:r>
              <a:rPr lang="pl-PL" sz="2000" b="1" dirty="0">
                <a:latin typeface="TitilliumText25L"/>
              </a:rPr>
              <a:t>Załączniki do wniosku o </a:t>
            </a:r>
            <a:r>
              <a:rPr lang="pl-PL" sz="2000" b="1" dirty="0" smtClean="0">
                <a:latin typeface="TitilliumText25L"/>
              </a:rPr>
              <a:t>dofinansowanie</a:t>
            </a:r>
          </a:p>
          <a:p>
            <a:endParaRPr lang="pl-PL" b="1" dirty="0">
              <a:latin typeface="TitilliumText25L"/>
            </a:endParaRPr>
          </a:p>
          <a:p>
            <a:r>
              <a:rPr lang="pl-PL" sz="1600" b="1" dirty="0">
                <a:latin typeface="TitilliumText25L"/>
              </a:rPr>
              <a:t>Załącznik nr 2: Dokumenty potwierdzające sytuację finansową wnioskodawcy:</a:t>
            </a:r>
          </a:p>
          <a:p>
            <a:endParaRPr lang="pl-PL" dirty="0"/>
          </a:p>
        </p:txBody>
      </p:sp>
      <p:sp>
        <p:nvSpPr>
          <p:cNvPr id="16" name="Objaśnienie prostokątne zaokrąglone 15"/>
          <p:cNvSpPr/>
          <p:nvPr/>
        </p:nvSpPr>
        <p:spPr>
          <a:xfrm>
            <a:off x="6812279" y="3262777"/>
            <a:ext cx="2346961" cy="1385423"/>
          </a:xfrm>
          <a:prstGeom prst="wedgeRoundRectCallout">
            <a:avLst>
              <a:gd name="adj1" fmla="val -48105"/>
              <a:gd name="adj2" fmla="val -17411"/>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900" dirty="0" smtClean="0">
                <a:solidFill>
                  <a:schemeClr val="tx1"/>
                </a:solidFill>
                <a:latin typeface="TitilliumText25L"/>
              </a:rPr>
              <a:t>W przypadku wnioskodawców, którzy złożyli PIT za pomocą systemu </a:t>
            </a:r>
            <a:br>
              <a:rPr lang="pl-PL" sz="900" dirty="0" smtClean="0">
                <a:solidFill>
                  <a:schemeClr val="tx1"/>
                </a:solidFill>
                <a:latin typeface="TitilliumText25L"/>
              </a:rPr>
            </a:br>
            <a:r>
              <a:rPr lang="pl-PL" sz="900" dirty="0" smtClean="0">
                <a:solidFill>
                  <a:schemeClr val="tx1"/>
                </a:solidFill>
                <a:latin typeface="TitilliumText25L"/>
              </a:rPr>
              <a:t>e-Deklaracje dopuszcza się możliwość złożenia potwierdzenia w formie UPO (Urzędowego Potwierdzenia Odbioru). Nie stanowi natomiast potwierdzenia wpływu do właściwego urzędu skarbowego informacja o wysłaniu korespondencji na podstawie książki nadawczej</a:t>
            </a:r>
          </a:p>
        </p:txBody>
      </p:sp>
      <p:sp>
        <p:nvSpPr>
          <p:cNvPr id="17" name="Objaśnienie prostokątne zaokrąglone 16"/>
          <p:cNvSpPr/>
          <p:nvPr/>
        </p:nvSpPr>
        <p:spPr>
          <a:xfrm>
            <a:off x="6812279" y="2027201"/>
            <a:ext cx="2346961" cy="977282"/>
          </a:xfrm>
          <a:prstGeom prst="wedgeRoundRectCallout">
            <a:avLst>
              <a:gd name="adj1" fmla="val -33915"/>
              <a:gd name="adj2" fmla="val 13340"/>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900" dirty="0" smtClean="0">
                <a:solidFill>
                  <a:schemeClr val="tx1"/>
                </a:solidFill>
                <a:latin typeface="TitilliumText25L"/>
              </a:rPr>
              <a:t>Jeśli nowopowstałe przedsiębiorstwa, które zobowiązane są do sporządzania sprawozdań finansowych, nie dysponują dokumentami za ostatni zamknięty rok, powinny sporządzić  sprawozdanie za ostatni zamknięty okres, np. kwartał,  miesiąc lub półrocze.</a:t>
            </a:r>
          </a:p>
        </p:txBody>
      </p:sp>
      <p:sp>
        <p:nvSpPr>
          <p:cNvPr id="18" name="Objaśnienie prostokątne zaokrąglone 17"/>
          <p:cNvSpPr/>
          <p:nvPr/>
        </p:nvSpPr>
        <p:spPr>
          <a:xfrm>
            <a:off x="7084464" y="1107096"/>
            <a:ext cx="2059536" cy="687722"/>
          </a:xfrm>
          <a:prstGeom prst="wedgeRoundRectCallout">
            <a:avLst>
              <a:gd name="adj1" fmla="val -3888"/>
              <a:gd name="adj2" fmla="val 23475"/>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900" dirty="0" smtClean="0">
                <a:latin typeface="TitilliumText25L"/>
              </a:rPr>
              <a:t>Jeżeli podmiot działa krócej niż trzy lata, to wnioskodawca przedkłada sprawozdania za okres prowadzonej działalności.</a:t>
            </a:r>
            <a:endParaRPr lang="pl-PL" sz="800" dirty="0" smtClean="0">
              <a:solidFill>
                <a:schemeClr val="tx1"/>
              </a:solidFill>
              <a:latin typeface="TitilliumText25L"/>
            </a:endParaRPr>
          </a:p>
        </p:txBody>
      </p:sp>
      <p:sp>
        <p:nvSpPr>
          <p:cNvPr id="19" name="Objaśnienie prostokątne zaokrąglone 18"/>
          <p:cNvSpPr/>
          <p:nvPr/>
        </p:nvSpPr>
        <p:spPr>
          <a:xfrm>
            <a:off x="6812279" y="4863323"/>
            <a:ext cx="2346961" cy="1650750"/>
          </a:xfrm>
          <a:prstGeom prst="wedgeRoundRectCallout">
            <a:avLst>
              <a:gd name="adj1" fmla="val -37124"/>
              <a:gd name="adj2" fmla="val -14119"/>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900" dirty="0" smtClean="0">
                <a:solidFill>
                  <a:schemeClr val="tx1"/>
                </a:solidFill>
                <a:latin typeface="TitilliumText25L"/>
              </a:rPr>
              <a:t>PIT wymagany jest niezależnie od daty rozpoczęcia działalności gospodarczej, np. PIT za lata 2014-2016 r. składa: </a:t>
            </a:r>
          </a:p>
          <a:p>
            <a:pPr algn="just"/>
            <a:r>
              <a:rPr lang="pl-PL" sz="900" dirty="0" smtClean="0">
                <a:solidFill>
                  <a:schemeClr val="tx1"/>
                </a:solidFill>
                <a:latin typeface="TitilliumText25L"/>
              </a:rPr>
              <a:t>- osoba fizyczna, która prowadzi działalność gospodarczą od kilku lat,</a:t>
            </a:r>
          </a:p>
          <a:p>
            <a:pPr algn="just"/>
            <a:r>
              <a:rPr lang="pl-PL" sz="900" dirty="0" smtClean="0">
                <a:solidFill>
                  <a:schemeClr val="tx1"/>
                </a:solidFill>
                <a:latin typeface="TitilliumText25L"/>
              </a:rPr>
              <a:t>- osoba fizyczna, która założyła działalność gospodarczą dopiero w roku 2015 lub 2016,</a:t>
            </a:r>
          </a:p>
          <a:p>
            <a:pPr algn="just"/>
            <a:r>
              <a:rPr lang="pl-PL" sz="900" dirty="0" smtClean="0">
                <a:solidFill>
                  <a:schemeClr val="tx1"/>
                </a:solidFill>
                <a:latin typeface="TitilliumText25L"/>
              </a:rPr>
              <a:t>- wspólnicy spółki cywilnej, nawet jeśli umowę spółki podpisano dopiero w roku 2015 lub 2016.</a:t>
            </a:r>
          </a:p>
        </p:txBody>
      </p:sp>
    </p:spTree>
    <p:extLst>
      <p:ext uri="{BB962C8B-B14F-4D97-AF65-F5344CB8AC3E}">
        <p14:creationId xmlns:p14="http://schemas.microsoft.com/office/powerpoint/2010/main" val="222107307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487" y="0"/>
            <a:ext cx="9144000" cy="6858000"/>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9428"/>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6" name="pole tekstowe 15"/>
          <p:cNvSpPr txBox="1"/>
          <p:nvPr/>
        </p:nvSpPr>
        <p:spPr>
          <a:xfrm>
            <a:off x="533253" y="1630042"/>
            <a:ext cx="8320190" cy="5262979"/>
          </a:xfrm>
          <a:prstGeom prst="rect">
            <a:avLst/>
          </a:prstGeom>
          <a:noFill/>
        </p:spPr>
        <p:txBody>
          <a:bodyPr wrap="square" rtlCol="0">
            <a:spAutoFit/>
          </a:bodyPr>
          <a:lstStyle/>
          <a:p>
            <a:pPr marL="228600" indent="-228600" algn="just">
              <a:buFont typeface="Arial" pitchFamily="34" charset="0"/>
              <a:buChar char="•"/>
            </a:pPr>
            <a:r>
              <a:rPr lang="pl-PL" sz="1400" b="1" dirty="0" smtClean="0">
                <a:latin typeface="TitilliumText25L"/>
              </a:rPr>
              <a:t>Załącznik nr 3: Dokumenty dotyczące oddziaływania projektu na środowisko:</a:t>
            </a:r>
          </a:p>
          <a:p>
            <a:pPr marL="228600" indent="-228600" algn="just"/>
            <a:endParaRPr lang="pl-PL" sz="1100" b="1" u="sng" dirty="0" smtClean="0">
              <a:latin typeface="TitilliumText25L"/>
            </a:endParaRPr>
          </a:p>
          <a:p>
            <a:pPr marL="228600" indent="-228600" algn="just">
              <a:buFont typeface="Wingdings" pitchFamily="2" charset="2"/>
              <a:buChar char="q"/>
            </a:pPr>
            <a:r>
              <a:rPr lang="pl-PL" sz="1100" dirty="0" smtClean="0">
                <a:latin typeface="TitilliumText25L"/>
              </a:rPr>
              <a:t>Załącznik 3a - Deklaracja organu odpowiedzialnego za monitorowanie obszarów Natura 2000 wraz </a:t>
            </a:r>
            <a:br>
              <a:rPr lang="pl-PL" sz="1100" dirty="0" smtClean="0">
                <a:latin typeface="TitilliumText25L"/>
              </a:rPr>
            </a:br>
            <a:r>
              <a:rPr lang="pl-PL" sz="1100" dirty="0" smtClean="0">
                <a:latin typeface="TitilliumText25L"/>
              </a:rPr>
              <a:t>z mapą, na której wskazano lokalizację projektu i obszarów Natura 2000 (wg wzoru),</a:t>
            </a:r>
          </a:p>
          <a:p>
            <a:pPr marL="228600" indent="-228600" algn="just">
              <a:buFont typeface="Wingdings" pitchFamily="2" charset="2"/>
              <a:buChar char="q"/>
            </a:pPr>
            <a:r>
              <a:rPr lang="pl-PL" sz="1100" dirty="0" smtClean="0">
                <a:latin typeface="TitilliumText25L"/>
              </a:rPr>
              <a:t>Załącznik 3b - Deklaracja organu odpowiedzialnego za gospodarkę wodną (wg wzoru),</a:t>
            </a:r>
          </a:p>
          <a:p>
            <a:pPr marL="228600" indent="-228600" algn="just">
              <a:buFont typeface="Wingdings" pitchFamily="2" charset="2"/>
              <a:buChar char="q"/>
            </a:pPr>
            <a:r>
              <a:rPr lang="pl-PL" sz="1100" dirty="0" smtClean="0">
                <a:latin typeface="TitilliumText25L"/>
              </a:rPr>
              <a:t>Załącznik 3c - Postanowienie ustalające zakres raportu OOŚ (jeśli Wnioskodawca wystąpił z zapytaniem do właściwego organu) lub oświadczenie Wnioskodawcy o zakresie raportu OOŚ – pole H.10. wniosku </a:t>
            </a:r>
            <a:br>
              <a:rPr lang="pl-PL" sz="1100" dirty="0" smtClean="0">
                <a:latin typeface="TitilliumText25L"/>
              </a:rPr>
            </a:br>
            <a:r>
              <a:rPr lang="pl-PL" sz="1100" dirty="0" smtClean="0">
                <a:latin typeface="TitilliumText25L"/>
              </a:rPr>
              <a:t>o dofinansowanie (jeśli Wnioskodawca nie wystąpił z zapytaniem do właściwego organu),</a:t>
            </a:r>
          </a:p>
          <a:p>
            <a:pPr marL="228600" indent="-228600" algn="just">
              <a:buFont typeface="Wingdings" pitchFamily="2" charset="2"/>
              <a:buChar char="q"/>
            </a:pPr>
            <a:r>
              <a:rPr lang="pl-PL" sz="1100" dirty="0" smtClean="0">
                <a:latin typeface="TitilliumText25L"/>
              </a:rPr>
              <a:t>Załącznik 3d - Postanowienie o braku obowiązku przeprowadzenia OO wraz z niezbędnymi postanowieniami opiniującymi,</a:t>
            </a:r>
          </a:p>
          <a:p>
            <a:pPr marL="228600" indent="-228600" algn="just">
              <a:buFont typeface="Wingdings" pitchFamily="2" charset="2"/>
              <a:buChar char="q"/>
            </a:pPr>
            <a:r>
              <a:rPr lang="pl-PL" sz="1100" dirty="0" smtClean="0">
                <a:latin typeface="TitilliumText25L"/>
              </a:rPr>
              <a:t>Załącznik 3e - Postanowienie w sprawie obowiązku przeprowadzenia OOŚ i zakresie raportu wraz </a:t>
            </a:r>
            <a:br>
              <a:rPr lang="pl-PL" sz="1100" dirty="0" smtClean="0">
                <a:latin typeface="TitilliumText25L"/>
              </a:rPr>
            </a:br>
            <a:r>
              <a:rPr lang="pl-PL" sz="1100" dirty="0" smtClean="0">
                <a:latin typeface="TitilliumText25L"/>
              </a:rPr>
              <a:t>z niezbędnymi postanowieniami opiniującymi,</a:t>
            </a:r>
          </a:p>
          <a:p>
            <a:pPr marL="228600" indent="-228600" algn="just">
              <a:buFont typeface="Wingdings" pitchFamily="2" charset="2"/>
              <a:buChar char="q"/>
            </a:pPr>
            <a:r>
              <a:rPr lang="pl-PL" sz="1100" dirty="0" smtClean="0">
                <a:latin typeface="TitilliumText25L"/>
              </a:rPr>
              <a:t>Załącznik 3j - Postanowienie RDOŚ o braku potrzeby przeprowadzenia oceny oddziaływania przedsięwzięcia na obszar Natura 2000,</a:t>
            </a:r>
          </a:p>
          <a:p>
            <a:pPr marL="228600" indent="-228600" algn="just">
              <a:buFont typeface="Wingdings" pitchFamily="2" charset="2"/>
              <a:buChar char="q"/>
            </a:pPr>
            <a:r>
              <a:rPr lang="pl-PL" sz="1100" dirty="0" smtClean="0">
                <a:latin typeface="TitilliumText25L"/>
              </a:rPr>
              <a:t>Załącznik 3k - Postanowienie RDOŚ w sprawie obowiązku przeprowadzenia oceny oddziaływania przedsięwzięcia na obszar Natura 2000 i zakresie raportu,</a:t>
            </a:r>
          </a:p>
          <a:p>
            <a:pPr marL="228600" indent="-228600" algn="just">
              <a:buFont typeface="Wingdings" pitchFamily="2" charset="2"/>
              <a:buChar char="q"/>
            </a:pPr>
            <a:r>
              <a:rPr lang="pl-PL" sz="1100" dirty="0" smtClean="0">
                <a:latin typeface="TitilliumText25L"/>
              </a:rPr>
              <a:t>Załącznik 3p - Inne załączniki środowiskowe,</a:t>
            </a:r>
          </a:p>
          <a:p>
            <a:pPr marL="228600" indent="-228600" algn="just">
              <a:buFont typeface="Wingdings" pitchFamily="2" charset="2"/>
              <a:buChar char="q"/>
            </a:pPr>
            <a:endParaRPr lang="pl-PL" sz="1100" b="1" dirty="0" smtClean="0">
              <a:latin typeface="TitilliumText25L"/>
            </a:endParaRPr>
          </a:p>
          <a:p>
            <a:pPr marL="228600" indent="-228600" algn="just">
              <a:buFont typeface="Arial" pitchFamily="34" charset="0"/>
              <a:buChar char="•"/>
            </a:pPr>
            <a:r>
              <a:rPr lang="pl-PL" sz="1400" b="1" dirty="0" smtClean="0">
                <a:latin typeface="TitilliumText25L"/>
              </a:rPr>
              <a:t>Załącznik nr 5.2: Decyzja w zakresie prowadzenia działalności koncesjonowanej (jeśli dotyczy), </a:t>
            </a:r>
          </a:p>
          <a:p>
            <a:pPr marL="228600" indent="-228600" algn="just">
              <a:buFont typeface="Arial" pitchFamily="34" charset="0"/>
              <a:buChar char="•"/>
            </a:pPr>
            <a:endParaRPr lang="pl-PL" sz="1400" b="1" dirty="0" smtClean="0">
              <a:latin typeface="TitilliumText25L"/>
            </a:endParaRPr>
          </a:p>
          <a:p>
            <a:pPr marL="228600" indent="-228600" algn="just">
              <a:buFont typeface="Arial" pitchFamily="34" charset="0"/>
              <a:buChar char="•"/>
            </a:pPr>
            <a:r>
              <a:rPr lang="pl-PL" sz="1400" b="1" dirty="0" smtClean="0">
                <a:latin typeface="TitilliumText25L"/>
              </a:rPr>
              <a:t>Załącznik nr 6.3: Pełnomocnictwa (jeśli dotyczy),</a:t>
            </a:r>
          </a:p>
          <a:p>
            <a:pPr marL="228600" indent="-228600" algn="just">
              <a:buFont typeface="Arial" pitchFamily="34" charset="0"/>
              <a:buChar char="•"/>
            </a:pPr>
            <a:endParaRPr lang="pl-PL" sz="1400" b="1" dirty="0" smtClean="0">
              <a:latin typeface="TitilliumText25L"/>
            </a:endParaRPr>
          </a:p>
          <a:p>
            <a:pPr marL="228600" indent="-228600" algn="just">
              <a:buFont typeface="Arial" pitchFamily="34" charset="0"/>
              <a:buChar char="•"/>
            </a:pPr>
            <a:r>
              <a:rPr lang="pl-PL" sz="1400" b="1" dirty="0" smtClean="0">
                <a:latin typeface="TitilliumText25L"/>
              </a:rPr>
              <a:t>Załącznik nr 7: Formularz informacji przedstawianych przy ubieganiu się o pomoc inną niż pomoc de </a:t>
            </a:r>
            <a:r>
              <a:rPr lang="pl-PL" sz="1400" b="1" dirty="0" err="1" smtClean="0">
                <a:latin typeface="TitilliumText25L"/>
              </a:rPr>
              <a:t>minimis</a:t>
            </a:r>
            <a:r>
              <a:rPr lang="pl-PL" sz="1400" b="1" dirty="0" smtClean="0">
                <a:latin typeface="TitilliumText25L"/>
              </a:rPr>
              <a:t> lub pomoc de </a:t>
            </a:r>
            <a:r>
              <a:rPr lang="pl-PL" sz="1400" b="1" dirty="0" err="1" smtClean="0">
                <a:latin typeface="TitilliumText25L"/>
              </a:rPr>
              <a:t>minimis</a:t>
            </a:r>
            <a:r>
              <a:rPr lang="pl-PL" sz="1400" b="1" dirty="0" smtClean="0">
                <a:latin typeface="TitilliumText25L"/>
              </a:rPr>
              <a:t> w rolnictwie lub rybołówstwie,</a:t>
            </a:r>
          </a:p>
          <a:p>
            <a:pPr algn="just"/>
            <a:endParaRPr lang="pl-PL" sz="1400" b="1" dirty="0" smtClean="0">
              <a:latin typeface="TitilliumText25L"/>
            </a:endParaRPr>
          </a:p>
          <a:p>
            <a:pPr marL="228600" indent="-228600" algn="just">
              <a:buFont typeface="Arial" pitchFamily="34" charset="0"/>
              <a:buChar char="•"/>
            </a:pPr>
            <a:r>
              <a:rPr lang="pl-PL" sz="1400" b="1" dirty="0" smtClean="0">
                <a:latin typeface="TitilliumText25L"/>
              </a:rPr>
              <a:t>Załącznik nr 8: Dokumenty rejestrowe;</a:t>
            </a:r>
          </a:p>
          <a:p>
            <a:pPr marL="228600" indent="-228600" algn="just"/>
            <a:endParaRPr lang="pl-PL" sz="1000" b="1" dirty="0" smtClean="0">
              <a:latin typeface="TitilliumText25L"/>
            </a:endParaRPr>
          </a:p>
          <a:p>
            <a:pPr marL="228600" indent="-228600">
              <a:buFont typeface="Arial" pitchFamily="34" charset="0"/>
              <a:buChar char="•"/>
            </a:pPr>
            <a:endParaRPr lang="pl-PL" sz="1000" b="1" dirty="0">
              <a:latin typeface="TitilliumText25L"/>
            </a:endParaRPr>
          </a:p>
        </p:txBody>
      </p:sp>
      <p:sp>
        <p:nvSpPr>
          <p:cNvPr id="17" name="Objaśnienie prostokątne zaokrąglone 16"/>
          <p:cNvSpPr/>
          <p:nvPr/>
        </p:nvSpPr>
        <p:spPr>
          <a:xfrm>
            <a:off x="1876425" y="406903"/>
            <a:ext cx="6909288" cy="968970"/>
          </a:xfrm>
          <a:prstGeom prst="wedgeRoundRectCallout">
            <a:avLst>
              <a:gd name="adj1" fmla="val -29452"/>
              <a:gd name="adj2" fmla="val 80886"/>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1400" dirty="0" smtClean="0">
                <a:solidFill>
                  <a:srgbClr val="FF0000"/>
                </a:solidFill>
                <a:latin typeface="TitilliumText25L"/>
              </a:rPr>
              <a:t>Załącznik nr 5 do Regulaminu konkursu określa zestawy załączników środowiskowych oraz schemat ich wyboru odpowiednio do wymagań wynikających z zapisów dyrektywy OOŚ/ustawy OOŚ i rozporządzenia OOŚ, z uwzględnieniem wpływu przedsięwzięcia na obszary Natura 2000</a:t>
            </a:r>
            <a:endParaRPr lang="pl-PL" sz="1400" dirty="0">
              <a:solidFill>
                <a:srgbClr val="FF0000"/>
              </a:solidFill>
              <a:latin typeface="TitilliumText25L"/>
            </a:endParaRPr>
          </a:p>
        </p:txBody>
      </p:sp>
      <p:sp>
        <p:nvSpPr>
          <p:cNvPr id="19" name="Objaśnienie prostokątne zaokrąglone 18"/>
          <p:cNvSpPr/>
          <p:nvPr/>
        </p:nvSpPr>
        <p:spPr>
          <a:xfrm>
            <a:off x="4452629" y="6124576"/>
            <a:ext cx="4034146" cy="666750"/>
          </a:xfrm>
          <a:prstGeom prst="wedgeRoundRectCallout">
            <a:avLst>
              <a:gd name="adj1" fmla="val -57309"/>
              <a:gd name="adj2" fmla="val -15193"/>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pl-PL" sz="900" dirty="0" smtClean="0">
                <a:solidFill>
                  <a:schemeClr val="tx1"/>
                </a:solidFill>
                <a:latin typeface="TitilliumText25L"/>
              </a:rPr>
              <a:t>Należy dołączyć w przypadku, gdy informacje z nich wynikające nie są ogólnie dostępne w zasobach CEIDG lub KRS (w szczególności dotyczy spółek cywilnych i spółek kapitałowych w organizacji, dla których należy załączyć umowę spółki); </a:t>
            </a:r>
          </a:p>
        </p:txBody>
      </p:sp>
    </p:spTree>
    <p:extLst>
      <p:ext uri="{BB962C8B-B14F-4D97-AF65-F5344CB8AC3E}">
        <p14:creationId xmlns:p14="http://schemas.microsoft.com/office/powerpoint/2010/main" val="47251818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975" y="194086"/>
            <a:ext cx="9144000" cy="6858000"/>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30" y="194086"/>
            <a:ext cx="1085850" cy="1152525"/>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ole tekstowe 9"/>
          <p:cNvSpPr txBox="1"/>
          <p:nvPr/>
        </p:nvSpPr>
        <p:spPr>
          <a:xfrm>
            <a:off x="579630" y="1560539"/>
            <a:ext cx="8400498" cy="3947234"/>
          </a:xfrm>
          <a:prstGeom prst="rect">
            <a:avLst/>
          </a:prstGeom>
          <a:noFill/>
        </p:spPr>
        <p:txBody>
          <a:bodyPr wrap="square" rtlCol="0">
            <a:spAutoFit/>
          </a:bodyPr>
          <a:lstStyle/>
          <a:p>
            <a:pPr algn="just"/>
            <a:r>
              <a:rPr lang="pl-PL" sz="1600" b="1" u="sng" dirty="0">
                <a:latin typeface="TitilliumText25L"/>
              </a:rPr>
              <a:t>2) obowiązkowe, które mogą zostać uzupełnione na etapie przed podpisaniem umowy o dofinansowanie:</a:t>
            </a:r>
          </a:p>
          <a:p>
            <a:pPr marL="228600" indent="-228600" algn="just">
              <a:buFont typeface="Arial" pitchFamily="34" charset="0"/>
              <a:buChar char="•"/>
            </a:pPr>
            <a:endParaRPr lang="pl-PL" sz="1600" b="1" u="sng" dirty="0" smtClean="0">
              <a:latin typeface="TitilliumText25L"/>
            </a:endParaRPr>
          </a:p>
          <a:p>
            <a:pPr marL="228600" indent="-228600" algn="just">
              <a:buFont typeface="Arial" pitchFamily="34" charset="0"/>
              <a:buChar char="•"/>
            </a:pPr>
            <a:r>
              <a:rPr lang="pl-PL" sz="1400" b="1" u="sng" dirty="0" smtClean="0">
                <a:latin typeface="TitilliumText25L"/>
              </a:rPr>
              <a:t>Załącznik nr 3: Dokumenty dotyczące oddziaływania projektu na środowisko:</a:t>
            </a:r>
          </a:p>
          <a:p>
            <a:pPr marL="228600" indent="-228600" algn="just">
              <a:buFont typeface="Arial" pitchFamily="34" charset="0"/>
              <a:buChar char="•"/>
            </a:pPr>
            <a:endParaRPr lang="pl-PL" sz="900" b="1" u="sng" dirty="0" smtClean="0">
              <a:latin typeface="TitilliumText25L"/>
            </a:endParaRPr>
          </a:p>
          <a:p>
            <a:pPr marL="228600" indent="-228600" algn="just">
              <a:buFont typeface="Wingdings" pitchFamily="2" charset="2"/>
              <a:buChar char="q"/>
            </a:pPr>
            <a:r>
              <a:rPr lang="pl-PL" sz="1300" dirty="0" smtClean="0">
                <a:latin typeface="TitilliumText25L"/>
              </a:rPr>
              <a:t>Załącznik 3f - Streszczenie raportu OOŚ w języku niespecjalistycznym lub cały raport OOŚ,</a:t>
            </a:r>
          </a:p>
          <a:p>
            <a:pPr marL="228600" indent="-228600" algn="just">
              <a:buFont typeface="Wingdings" pitchFamily="2" charset="2"/>
              <a:buChar char="q"/>
            </a:pPr>
            <a:r>
              <a:rPr lang="pl-PL" sz="1300" dirty="0" smtClean="0">
                <a:latin typeface="TitilliumText25L"/>
              </a:rPr>
              <a:t>Załącznik 3g - Dokumentacja dotycząca procedury udziału społeczeństwa,</a:t>
            </a:r>
          </a:p>
          <a:p>
            <a:pPr marL="228600" indent="-228600" algn="just">
              <a:buFont typeface="Wingdings" pitchFamily="2" charset="2"/>
              <a:buChar char="q"/>
            </a:pPr>
            <a:r>
              <a:rPr lang="pl-PL" sz="1300" dirty="0" smtClean="0">
                <a:latin typeface="TitilliumText25L"/>
              </a:rPr>
              <a:t>Załącznik 3h - Postanowienie uzgadniające i postanowienie opiniujące wydawane przed decyzją </a:t>
            </a:r>
            <a:br>
              <a:rPr lang="pl-PL" sz="1300" dirty="0" smtClean="0">
                <a:latin typeface="TitilliumText25L"/>
              </a:rPr>
            </a:br>
            <a:r>
              <a:rPr lang="pl-PL" sz="1300" dirty="0" smtClean="0">
                <a:latin typeface="TitilliumText25L"/>
              </a:rPr>
              <a:t>o środowiskowych uwarunkowaniach,</a:t>
            </a:r>
          </a:p>
          <a:p>
            <a:pPr marL="228600" indent="-228600" algn="just">
              <a:buFont typeface="Wingdings" pitchFamily="2" charset="2"/>
              <a:buChar char="q"/>
            </a:pPr>
            <a:r>
              <a:rPr lang="pl-PL" sz="1300" dirty="0" smtClean="0">
                <a:latin typeface="TitilliumText25L"/>
              </a:rPr>
              <a:t>Załącznik 3i - Decyzja o środowiskowych uwarunkowaniach wraz z charakterystyką przedsięwzięcia stanowiącą załącznik do decyzji,</a:t>
            </a:r>
          </a:p>
          <a:p>
            <a:pPr marL="228600" indent="-228600" algn="just">
              <a:buFont typeface="Wingdings" pitchFamily="2" charset="2"/>
              <a:buChar char="q"/>
            </a:pPr>
            <a:r>
              <a:rPr lang="pl-PL" sz="1300" dirty="0" smtClean="0">
                <a:latin typeface="TitilliumText25L"/>
              </a:rPr>
              <a:t>Załącznik 3l - Streszczenie raportu o oddziaływaniu przedsięwzięcia na obszar Natura 2000 w języku niespecjalistycznym lub cały raport,</a:t>
            </a:r>
          </a:p>
          <a:p>
            <a:pPr marL="228600" indent="-228600" algn="just">
              <a:buFont typeface="Wingdings" pitchFamily="2" charset="2"/>
              <a:buChar char="q"/>
            </a:pPr>
            <a:r>
              <a:rPr lang="pl-PL" sz="1300" dirty="0" smtClean="0">
                <a:latin typeface="TitilliumText25L"/>
              </a:rPr>
              <a:t>Załącznik 3m - Postanowienie RDOŚ w sprawie uzgodnienia warunków realizacji przedsięwzięcia </a:t>
            </a:r>
            <a:br>
              <a:rPr lang="pl-PL" sz="1300" dirty="0" smtClean="0">
                <a:latin typeface="TitilliumText25L"/>
              </a:rPr>
            </a:br>
            <a:r>
              <a:rPr lang="pl-PL" sz="1300" dirty="0" smtClean="0">
                <a:latin typeface="TitilliumText25L"/>
              </a:rPr>
              <a:t>w zakresie oddziaływania na obszar Natura 2000,</a:t>
            </a:r>
          </a:p>
          <a:p>
            <a:pPr marL="228600" indent="-228600" algn="just">
              <a:buFont typeface="Wingdings" pitchFamily="2" charset="2"/>
              <a:buChar char="q"/>
            </a:pPr>
            <a:r>
              <a:rPr lang="pl-PL" sz="1300" dirty="0" smtClean="0">
                <a:latin typeface="TitilliumText25L"/>
              </a:rPr>
              <a:t>Załącznik 3n - Dowody, że informacja o wydaniu pozwolenia na budowę lub innej decyzji wymaganej przed rozpoczęciem realizacji przedsięwzięcia została podana do publicznej wiadomości,</a:t>
            </a:r>
          </a:p>
          <a:p>
            <a:pPr marL="228600" indent="-228600" algn="just">
              <a:buFont typeface="Wingdings" pitchFamily="2" charset="2"/>
              <a:buChar char="q"/>
            </a:pPr>
            <a:r>
              <a:rPr lang="pl-PL" sz="1300" dirty="0" smtClean="0">
                <a:latin typeface="TitilliumText25L"/>
              </a:rPr>
              <a:t>Załącznik 3p - Inne załączniki środowiskowe,</a:t>
            </a:r>
          </a:p>
          <a:p>
            <a:pPr marL="228600" indent="-228600" algn="just">
              <a:buFont typeface="Wingdings" pitchFamily="2" charset="2"/>
              <a:buChar char="q"/>
            </a:pPr>
            <a:endParaRPr lang="pl-PL" sz="1050" dirty="0" smtClean="0">
              <a:latin typeface="TitilliumText25L"/>
            </a:endParaRPr>
          </a:p>
        </p:txBody>
      </p:sp>
      <p:sp>
        <p:nvSpPr>
          <p:cNvPr id="2" name="Prostokąt 1"/>
          <p:cNvSpPr/>
          <p:nvPr/>
        </p:nvSpPr>
        <p:spPr>
          <a:xfrm>
            <a:off x="1979082" y="459944"/>
            <a:ext cx="5869517" cy="400110"/>
          </a:xfrm>
          <a:prstGeom prst="rect">
            <a:avLst/>
          </a:prstGeom>
        </p:spPr>
        <p:txBody>
          <a:bodyPr wrap="square">
            <a:spAutoFit/>
          </a:bodyPr>
          <a:lstStyle/>
          <a:p>
            <a:r>
              <a:rPr lang="pl-PL" sz="2000" b="1" dirty="0">
                <a:latin typeface="TitilliumText25L"/>
              </a:rPr>
              <a:t>Załączniki do wniosku o dofinansowanie</a:t>
            </a:r>
            <a:endParaRPr lang="pl-PL" sz="2000" dirty="0"/>
          </a:p>
        </p:txBody>
      </p:sp>
      <p:sp>
        <p:nvSpPr>
          <p:cNvPr id="3" name="Prostokąt 2"/>
          <p:cNvSpPr/>
          <p:nvPr/>
        </p:nvSpPr>
        <p:spPr>
          <a:xfrm>
            <a:off x="1726250" y="659999"/>
            <a:ext cx="6798625" cy="338554"/>
          </a:xfrm>
          <a:prstGeom prst="rect">
            <a:avLst/>
          </a:prstGeom>
        </p:spPr>
        <p:txBody>
          <a:bodyPr wrap="square">
            <a:spAutoFit/>
          </a:bodyPr>
          <a:lstStyle/>
          <a:p>
            <a:pPr marL="228600" indent="-228600" algn="just"/>
            <a:r>
              <a:rPr lang="pl-PL" sz="1600" b="1" u="sng" dirty="0" smtClean="0">
                <a:latin typeface="TitilliumText25L"/>
              </a:rPr>
              <a:t> </a:t>
            </a:r>
            <a:endParaRPr lang="pl-PL" sz="1600" b="1" u="sng" dirty="0">
              <a:latin typeface="TitilliumText25L"/>
            </a:endParaRPr>
          </a:p>
        </p:txBody>
      </p:sp>
    </p:spTree>
    <p:extLst>
      <p:ext uri="{BB962C8B-B14F-4D97-AF65-F5344CB8AC3E}">
        <p14:creationId xmlns:p14="http://schemas.microsoft.com/office/powerpoint/2010/main" val="87024701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90" y="194086"/>
            <a:ext cx="9144000" cy="6858000"/>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30" y="194086"/>
            <a:ext cx="1085850" cy="1152525"/>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506413" y="1793875"/>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a:p>
            <a:pPr marL="457200" indent="-457200" algn="just">
              <a:buFont typeface="Wingdings" pitchFamily="2" charset="2"/>
              <a:buChar char="§"/>
              <a:defRPr/>
            </a:pPr>
            <a:endParaRPr lang="pl-PL" sz="1600" dirty="0" smtClean="0">
              <a:solidFill>
                <a:schemeClr val="tx2">
                  <a:lumMod val="75000"/>
                </a:scheme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schemeClr val="bg1"/>
              </a:solidFill>
              <a:latin typeface="TitilliumText25L" pitchFamily="50" charset="-18"/>
            </a:endParaRPr>
          </a:p>
          <a:p>
            <a:endParaRPr lang="pl-PL" sz="1500"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3600" b="1" dirty="0" smtClean="0">
              <a:solidFill>
                <a:schemeClr val="bg1"/>
              </a:solidFill>
              <a:latin typeface="TitilliumText25L" pitchFamily="50" charset="-18"/>
            </a:endParaRPr>
          </a:p>
          <a:p>
            <a:endParaRPr lang="pl-PL" sz="1500" dirty="0">
              <a:solidFill>
                <a:schemeClr val="bg1"/>
              </a:solidFill>
              <a:latin typeface="TitilliumText25L" pitchFamily="50" charset="-18"/>
            </a:endParaRPr>
          </a:p>
        </p:txBody>
      </p:sp>
      <p:pic>
        <p:nvPicPr>
          <p:cNvPr id="14" name="Obraz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p>
        </p:txBody>
      </p:sp>
      <p:sp>
        <p:nvSpPr>
          <p:cNvPr id="10" name="pole tekstowe 9"/>
          <p:cNvSpPr txBox="1"/>
          <p:nvPr/>
        </p:nvSpPr>
        <p:spPr>
          <a:xfrm>
            <a:off x="400050" y="1375873"/>
            <a:ext cx="8580078" cy="4739759"/>
          </a:xfrm>
          <a:prstGeom prst="rect">
            <a:avLst/>
          </a:prstGeom>
          <a:noFill/>
        </p:spPr>
        <p:txBody>
          <a:bodyPr wrap="square" rtlCol="0">
            <a:spAutoFit/>
          </a:bodyPr>
          <a:lstStyle/>
          <a:p>
            <a:pPr marL="228600" indent="-228600" algn="just">
              <a:buFont typeface="Wingdings" pitchFamily="2" charset="2"/>
              <a:buChar char="q"/>
            </a:pPr>
            <a:endParaRPr lang="pl-PL" sz="1050" dirty="0" smtClean="0">
              <a:latin typeface="TitilliumText25L"/>
            </a:endParaRPr>
          </a:p>
          <a:p>
            <a:pPr marL="228600" indent="-228600" algn="just">
              <a:buFont typeface="Arial" pitchFamily="34" charset="0"/>
              <a:buChar char="•"/>
            </a:pPr>
            <a:r>
              <a:rPr lang="pl-PL" sz="1400" b="1" u="sng" dirty="0" smtClean="0">
                <a:latin typeface="TitilliumText25L"/>
              </a:rPr>
              <a:t>Załącznik nr 4: Decyzje dotyczące warunków zabudowy i zagospodarowania terenu oraz dokumenty zezwalające na realizację inwestycji:</a:t>
            </a:r>
          </a:p>
          <a:p>
            <a:pPr marL="228600" indent="-228600" algn="just">
              <a:buFont typeface="Arial" pitchFamily="34" charset="0"/>
              <a:buChar char="•"/>
            </a:pPr>
            <a:endParaRPr lang="pl-PL" sz="900" b="1" u="sng" dirty="0" smtClean="0">
              <a:latin typeface="TitilliumText25L"/>
            </a:endParaRPr>
          </a:p>
          <a:p>
            <a:pPr marL="228600" indent="-228600" algn="just">
              <a:buFont typeface="Wingdings" pitchFamily="2" charset="2"/>
              <a:buChar char="q"/>
            </a:pPr>
            <a:r>
              <a:rPr lang="pl-PL" sz="1200" dirty="0" smtClean="0">
                <a:latin typeface="TitilliumText25L"/>
              </a:rPr>
              <a:t>Załącznik 4a - Decyzja o lokalizacji inwestycji celu publicznego,</a:t>
            </a:r>
          </a:p>
          <a:p>
            <a:pPr marL="228600" indent="-228600" algn="just">
              <a:buFont typeface="Wingdings" pitchFamily="2" charset="2"/>
              <a:buChar char="q"/>
            </a:pPr>
            <a:r>
              <a:rPr lang="pl-PL" sz="1200" dirty="0" smtClean="0">
                <a:latin typeface="TitilliumText25L"/>
              </a:rPr>
              <a:t>Załącznik 4b - Decyzja o warunkach zabudowy,</a:t>
            </a:r>
          </a:p>
          <a:p>
            <a:pPr marL="228600" indent="-228600" algn="just">
              <a:buFont typeface="Wingdings" pitchFamily="2" charset="2"/>
              <a:buChar char="q"/>
            </a:pPr>
            <a:r>
              <a:rPr lang="pl-PL" sz="1200" dirty="0" smtClean="0">
                <a:latin typeface="TitilliumText25L"/>
              </a:rPr>
              <a:t>Załącznik 4c - Pozwolenie na budowę, zgłoszenia budowy/robót budowlanych lub inne dokumenty w tym wymienione w art. 72 ust. 1 i 1a ustawy OOŚ,</a:t>
            </a:r>
          </a:p>
          <a:p>
            <a:pPr marL="228600" indent="-228600" algn="just">
              <a:buFont typeface="Wingdings" pitchFamily="2" charset="2"/>
              <a:buChar char="q"/>
            </a:pPr>
            <a:r>
              <a:rPr lang="pl-PL" sz="1200" dirty="0" smtClean="0">
                <a:latin typeface="TitilliumText25L"/>
              </a:rPr>
              <a:t>Załącznik 4d - Informacja od właściwego organu o braku sprzeciwu do planowanego przedsięwzięcia realizowanego na podstawie zgłoszenia budowy lub robót budowlanych,</a:t>
            </a:r>
          </a:p>
          <a:p>
            <a:pPr marL="228600" indent="-228600" algn="just">
              <a:buFont typeface="Wingdings" pitchFamily="2" charset="2"/>
              <a:buChar char="q"/>
            </a:pPr>
            <a:endParaRPr lang="pl-PL" sz="1050" dirty="0" smtClean="0">
              <a:latin typeface="TitilliumText25L"/>
            </a:endParaRPr>
          </a:p>
          <a:p>
            <a:pPr marL="228600" indent="-228600" algn="just">
              <a:buFont typeface="Wingdings" pitchFamily="2" charset="2"/>
              <a:buChar char="q"/>
            </a:pPr>
            <a:endParaRPr lang="pl-PL" sz="1050" dirty="0" smtClean="0">
              <a:latin typeface="TitilliumText25L"/>
            </a:endParaRPr>
          </a:p>
          <a:p>
            <a:pPr marL="228600" indent="-228600" algn="just">
              <a:buFont typeface="Wingdings" pitchFamily="2" charset="2"/>
              <a:buChar char="q"/>
            </a:pPr>
            <a:endParaRPr lang="pl-PL" sz="1050" dirty="0" smtClean="0">
              <a:latin typeface="TitilliumText25L"/>
            </a:endParaRPr>
          </a:p>
          <a:p>
            <a:pPr marL="228600" indent="-228600" algn="just">
              <a:buFont typeface="Arial" pitchFamily="34" charset="0"/>
              <a:buChar char="•"/>
            </a:pPr>
            <a:endParaRPr lang="pl-PL" sz="700" b="1" u="sng" dirty="0" smtClean="0">
              <a:latin typeface="TitilliumText25L"/>
            </a:endParaRPr>
          </a:p>
          <a:p>
            <a:pPr marL="228600" indent="-228600" algn="just">
              <a:buFont typeface="Arial" pitchFamily="34" charset="0"/>
              <a:buChar char="•"/>
            </a:pPr>
            <a:endParaRPr lang="pl-PL" sz="1400" b="1" u="sng" dirty="0" smtClean="0">
              <a:latin typeface="TitilliumText25L"/>
            </a:endParaRPr>
          </a:p>
          <a:p>
            <a:pPr marL="228600" indent="-228600" algn="just">
              <a:buFont typeface="Arial" pitchFamily="34" charset="0"/>
              <a:buChar char="•"/>
            </a:pPr>
            <a:endParaRPr lang="pl-PL" sz="2000" b="1" u="sng" dirty="0" smtClean="0">
              <a:latin typeface="TitilliumText25L"/>
            </a:endParaRPr>
          </a:p>
          <a:p>
            <a:pPr marL="228600" indent="-228600" algn="just">
              <a:buFont typeface="Arial" pitchFamily="34" charset="0"/>
              <a:buChar char="•"/>
            </a:pPr>
            <a:r>
              <a:rPr lang="pl-PL" sz="1400" b="1" u="sng" dirty="0" smtClean="0">
                <a:latin typeface="TitilliumText25L"/>
              </a:rPr>
              <a:t>Załącznik nr 6.4: Dokumenty potwierdzające zewnętrzne źródła finansowania (np. promesa kredytowa/leasingowa).</a:t>
            </a:r>
          </a:p>
          <a:p>
            <a:pPr algn="just"/>
            <a:endParaRPr lang="pl-PL" sz="1600" b="1" u="sng" dirty="0" smtClean="0">
              <a:latin typeface="TitilliumText25L"/>
            </a:endParaRPr>
          </a:p>
          <a:p>
            <a:pPr algn="just"/>
            <a:endParaRPr lang="pl-PL" sz="1200" b="1" u="sng" dirty="0" smtClean="0">
              <a:latin typeface="TitilliumText25L"/>
            </a:endParaRPr>
          </a:p>
          <a:p>
            <a:pPr marL="228600" indent="-228600" algn="just">
              <a:spcAft>
                <a:spcPts val="1200"/>
              </a:spcAft>
            </a:pPr>
            <a:r>
              <a:rPr lang="pl-PL" sz="1600" b="1" dirty="0" smtClean="0">
                <a:latin typeface="TitilliumText25L"/>
              </a:rPr>
              <a:t>3) </a:t>
            </a:r>
            <a:r>
              <a:rPr lang="pl-PL" sz="1600" b="1" spc="100" dirty="0" smtClean="0">
                <a:latin typeface="TitilliumText25L"/>
              </a:rPr>
              <a:t>Załączniki </a:t>
            </a:r>
            <a:r>
              <a:rPr lang="pl-PL" sz="1600" b="1" u="sng" spc="100" dirty="0" smtClean="0">
                <a:latin typeface="TitilliumText25L"/>
              </a:rPr>
              <a:t>nieobowiązkowe:</a:t>
            </a:r>
            <a:endParaRPr lang="pl-PL" sz="1400" b="1" u="sng" spc="100" dirty="0" smtClean="0">
              <a:latin typeface="TitilliumText25L"/>
            </a:endParaRPr>
          </a:p>
          <a:p>
            <a:pPr marL="266700" algn="just"/>
            <a:r>
              <a:rPr lang="pl-PL" sz="1400" b="1" dirty="0" smtClean="0">
                <a:latin typeface="TitilliumText25L"/>
              </a:rPr>
              <a:t>Załącznik nr 6.6: </a:t>
            </a:r>
            <a:r>
              <a:rPr lang="pl-PL" sz="1400" b="1" u="sng" dirty="0" smtClean="0">
                <a:latin typeface="TitilliumText25L"/>
              </a:rPr>
              <a:t>Pozostałe dokumenty, </a:t>
            </a:r>
            <a:r>
              <a:rPr lang="pl-PL" sz="1400" b="1" dirty="0" smtClean="0">
                <a:latin typeface="TitilliumText25L"/>
              </a:rPr>
              <a:t>które zdaniem wnioskodawcy mogą mieć wpływ na całościową ocenę projektu, np. opinie, listy intencyjne.</a:t>
            </a:r>
          </a:p>
        </p:txBody>
      </p:sp>
      <p:sp>
        <p:nvSpPr>
          <p:cNvPr id="16" name="Prostokąt zaokrąglony 15"/>
          <p:cNvSpPr/>
          <p:nvPr/>
        </p:nvSpPr>
        <p:spPr>
          <a:xfrm>
            <a:off x="579631" y="3343275"/>
            <a:ext cx="8339558" cy="77152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pl-PL" sz="1050" b="1" u="sng" dirty="0">
                <a:latin typeface="TitilliumText25L"/>
              </a:rPr>
              <a:t>UWAGA!</a:t>
            </a:r>
            <a:r>
              <a:rPr lang="pl-PL" sz="1050" b="1" dirty="0">
                <a:latin typeface="TitilliumText25L"/>
              </a:rPr>
              <a:t> </a:t>
            </a:r>
            <a:r>
              <a:rPr lang="pl-PL" sz="1050" dirty="0">
                <a:latin typeface="TitilliumText25L"/>
              </a:rPr>
              <a:t>W przypadku projektu, w którym planowane jest nabycie </a:t>
            </a:r>
            <a:r>
              <a:rPr lang="pl-PL" sz="1050" dirty="0" smtClean="0">
                <a:latin typeface="TitilliumText25L"/>
              </a:rPr>
              <a:t>nieruchomości IZ </a:t>
            </a:r>
            <a:r>
              <a:rPr lang="pl-PL" sz="1050" dirty="0">
                <a:latin typeface="TitilliumText25L"/>
              </a:rPr>
              <a:t>RPO WZ dopuszcza warunkowo dostarczenie dokumentów dotyczących oddziaływania projektu na środowisko (załączniki nr 3) oraz decyzji dotyczących warunków zabudowy i zagospodarowania terenu oraz dokumentów zezwalających na realizację inwestycji (załączniki nr 4) nie później niż ciągu 12 miesięcy od podpisania umowy o dofinansowanie. </a:t>
            </a:r>
          </a:p>
        </p:txBody>
      </p:sp>
      <p:sp>
        <p:nvSpPr>
          <p:cNvPr id="2" name="Prostokąt 1"/>
          <p:cNvSpPr/>
          <p:nvPr/>
        </p:nvSpPr>
        <p:spPr>
          <a:xfrm>
            <a:off x="2302932" y="194086"/>
            <a:ext cx="5869517" cy="400110"/>
          </a:xfrm>
          <a:prstGeom prst="rect">
            <a:avLst/>
          </a:prstGeom>
        </p:spPr>
        <p:txBody>
          <a:bodyPr wrap="square">
            <a:spAutoFit/>
          </a:bodyPr>
          <a:lstStyle/>
          <a:p>
            <a:r>
              <a:rPr lang="pl-PL" sz="2000" b="1" dirty="0">
                <a:latin typeface="TitilliumText25L"/>
              </a:rPr>
              <a:t>Załączniki do wniosku o dofinansowanie</a:t>
            </a:r>
            <a:endParaRPr lang="pl-PL" sz="2000" dirty="0"/>
          </a:p>
        </p:txBody>
      </p:sp>
      <p:sp>
        <p:nvSpPr>
          <p:cNvPr id="3" name="Prostokąt 2"/>
          <p:cNvSpPr/>
          <p:nvPr/>
        </p:nvSpPr>
        <p:spPr>
          <a:xfrm>
            <a:off x="1726250" y="659999"/>
            <a:ext cx="6798625" cy="584775"/>
          </a:xfrm>
          <a:prstGeom prst="rect">
            <a:avLst/>
          </a:prstGeom>
        </p:spPr>
        <p:txBody>
          <a:bodyPr wrap="square">
            <a:spAutoFit/>
          </a:bodyPr>
          <a:lstStyle/>
          <a:p>
            <a:pPr marL="228600" indent="-228600" algn="just"/>
            <a:r>
              <a:rPr lang="pl-PL" sz="1600" b="1" dirty="0">
                <a:latin typeface="TitilliumText25L"/>
              </a:rPr>
              <a:t>2) </a:t>
            </a:r>
            <a:r>
              <a:rPr lang="pl-PL" sz="1600" b="1" u="sng" dirty="0">
                <a:latin typeface="TitilliumText25L"/>
              </a:rPr>
              <a:t>obowiązkowe,</a:t>
            </a:r>
            <a:r>
              <a:rPr lang="pl-PL" sz="1600" b="1" dirty="0">
                <a:latin typeface="TitilliumText25L"/>
              </a:rPr>
              <a:t> które mogą zostać uzupełnione na etapie przed podpisaniem umowy </a:t>
            </a:r>
            <a:r>
              <a:rPr lang="pl-PL" sz="1600" b="1" dirty="0" smtClean="0">
                <a:latin typeface="TitilliumText25L"/>
              </a:rPr>
              <a:t>o </a:t>
            </a:r>
            <a:r>
              <a:rPr lang="pl-PL" sz="1600" b="1" dirty="0">
                <a:latin typeface="TitilliumText25L"/>
              </a:rPr>
              <a:t>dofinansowanie:</a:t>
            </a:r>
            <a:r>
              <a:rPr lang="pl-PL" sz="1600" b="1" u="sng" dirty="0">
                <a:latin typeface="TitilliumText25L"/>
              </a:rPr>
              <a:t> </a:t>
            </a:r>
          </a:p>
        </p:txBody>
      </p:sp>
    </p:spTree>
    <p:extLst>
      <p:ext uri="{BB962C8B-B14F-4D97-AF65-F5344CB8AC3E}">
        <p14:creationId xmlns:p14="http://schemas.microsoft.com/office/powerpoint/2010/main" val="398054188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7" name="Prostokąt 6"/>
          <p:cNvSpPr/>
          <p:nvPr/>
        </p:nvSpPr>
        <p:spPr>
          <a:xfrm>
            <a:off x="1901295" y="250176"/>
            <a:ext cx="7050323" cy="1685077"/>
          </a:xfrm>
          <a:prstGeom prst="rect">
            <a:avLst/>
          </a:prstGeom>
        </p:spPr>
        <p:txBody>
          <a:bodyPr wrap="square">
            <a:spAutoFit/>
          </a:bodyPr>
          <a:lstStyle/>
          <a:p>
            <a:pPr algn="just"/>
            <a:r>
              <a:rPr lang="pl-PL" sz="1400" u="sng" dirty="0">
                <a:latin typeface="TitilliumText25L"/>
              </a:rPr>
              <a:t>Aby prawidłowo opublikować (zatwierdzić) wniosek o dofinansowanie należy:</a:t>
            </a:r>
          </a:p>
          <a:p>
            <a:pPr algn="just">
              <a:spcBef>
                <a:spcPts val="600"/>
              </a:spcBef>
            </a:pPr>
            <a:r>
              <a:rPr lang="pl-PL" sz="1400" dirty="0">
                <a:latin typeface="TitilliumText25L"/>
              </a:rPr>
              <a:t>1. Przed opublikowaniem ostatecznej wersji wniosku sprawdzić, za pomocą pola „waliduj”, czy wszystkie wymagane pola wniosku są wypełnione. Użycie pola „waliduj” powoduje wskazanie w górnej części  strony statusu weryfikacji:</a:t>
            </a:r>
          </a:p>
          <a:p>
            <a:pPr algn="just">
              <a:spcBef>
                <a:spcPts val="300"/>
              </a:spcBef>
            </a:pPr>
            <a:r>
              <a:rPr lang="pl-PL" sz="1400" dirty="0">
                <a:latin typeface="TitilliumText25L"/>
              </a:rPr>
              <a:t>a. „Wniosek niepoprawny (zobacz błędy walidacji)”,</a:t>
            </a:r>
          </a:p>
          <a:p>
            <a:pPr algn="just"/>
            <a:r>
              <a:rPr lang="pl-PL" sz="1400" dirty="0">
                <a:latin typeface="TitilliumText25L"/>
              </a:rPr>
              <a:t>b. „Wniosek poprawny”.</a:t>
            </a:r>
          </a:p>
          <a:p>
            <a:pPr algn="just"/>
            <a:endParaRPr lang="pl-PL" sz="1200" b="1" dirty="0">
              <a:latin typeface="TitilliumText25L"/>
            </a:endParaRPr>
          </a:p>
        </p:txBody>
      </p:sp>
      <p:pic>
        <p:nvPicPr>
          <p:cNvPr id="6146" name="Picture 2"/>
          <p:cNvPicPr>
            <a:picLocks noChangeAspect="1" noChangeArrowheads="1"/>
          </p:cNvPicPr>
          <p:nvPr/>
        </p:nvPicPr>
        <p:blipFill>
          <a:blip r:embed="rId4" cstate="print"/>
          <a:srcRect/>
          <a:stretch>
            <a:fillRect/>
          </a:stretch>
        </p:blipFill>
        <p:spPr bwMode="auto">
          <a:xfrm>
            <a:off x="1490663" y="1819275"/>
            <a:ext cx="7115175" cy="4572000"/>
          </a:xfrm>
          <a:prstGeom prst="rect">
            <a:avLst/>
          </a:prstGeom>
          <a:noFill/>
          <a:ln w="9525">
            <a:noFill/>
            <a:miter lim="800000"/>
            <a:headEnd/>
            <a:tailEnd/>
          </a:ln>
        </p:spPr>
      </p:pic>
      <p:cxnSp>
        <p:nvCxnSpPr>
          <p:cNvPr id="13" name="Łącznik prosty ze strzałką 12"/>
          <p:cNvCxnSpPr/>
          <p:nvPr/>
        </p:nvCxnSpPr>
        <p:spPr>
          <a:xfrm flipH="1">
            <a:off x="7419975" y="1047750"/>
            <a:ext cx="981075" cy="152400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Elipsa 13"/>
          <p:cNvSpPr/>
          <p:nvPr/>
        </p:nvSpPr>
        <p:spPr>
          <a:xfrm>
            <a:off x="6696075" y="2600325"/>
            <a:ext cx="1190625" cy="5905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3952" y="1793875"/>
            <a:ext cx="7340047" cy="4720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Prostokąt 4"/>
          <p:cNvSpPr/>
          <p:nvPr/>
        </p:nvSpPr>
        <p:spPr>
          <a:xfrm>
            <a:off x="2015067" y="94103"/>
            <a:ext cx="6595533" cy="1538883"/>
          </a:xfrm>
          <a:prstGeom prst="rect">
            <a:avLst/>
          </a:prstGeom>
        </p:spPr>
        <p:txBody>
          <a:bodyPr wrap="square">
            <a:spAutoFit/>
          </a:bodyPr>
          <a:lstStyle/>
          <a:p>
            <a:pPr lvl="0" algn="just"/>
            <a:endParaRPr lang="pl-PL" sz="1400" dirty="0" smtClean="0">
              <a:solidFill>
                <a:prstClr val="black"/>
              </a:solidFill>
              <a:latin typeface="TitilliumText25L"/>
            </a:endParaRPr>
          </a:p>
          <a:p>
            <a:pPr lvl="0" algn="just"/>
            <a:r>
              <a:rPr lang="pl-PL" sz="1400" dirty="0" smtClean="0">
                <a:solidFill>
                  <a:prstClr val="black"/>
                </a:solidFill>
                <a:latin typeface="TitilliumText25L"/>
              </a:rPr>
              <a:t>2</a:t>
            </a:r>
            <a:r>
              <a:rPr lang="pl-PL" sz="1400" dirty="0">
                <a:solidFill>
                  <a:prstClr val="black"/>
                </a:solidFill>
                <a:latin typeface="TitilliumText25L"/>
              </a:rPr>
              <a:t>. Wskazane na liście błędy walidacji należy skorygować.</a:t>
            </a:r>
          </a:p>
          <a:p>
            <a:pPr lvl="0" algn="just">
              <a:spcBef>
                <a:spcPts val="600"/>
              </a:spcBef>
            </a:pPr>
            <a:r>
              <a:rPr lang="pl-PL" sz="1400" dirty="0">
                <a:solidFill>
                  <a:prstClr val="black"/>
                </a:solidFill>
                <a:latin typeface="TitilliumText25L"/>
              </a:rPr>
              <a:t>3. Po poprawieniu błędów należy ponownie </a:t>
            </a:r>
            <a:r>
              <a:rPr lang="pl-PL" sz="1400" dirty="0" err="1">
                <a:solidFill>
                  <a:prstClr val="black"/>
                </a:solidFill>
                <a:latin typeface="TitilliumText25L"/>
              </a:rPr>
              <a:t>zwalidować</a:t>
            </a:r>
            <a:r>
              <a:rPr lang="pl-PL" sz="1400" dirty="0">
                <a:solidFill>
                  <a:prstClr val="black"/>
                </a:solidFill>
                <a:latin typeface="TitilliumText25L"/>
              </a:rPr>
              <a:t> wniosek.</a:t>
            </a:r>
          </a:p>
          <a:p>
            <a:pPr lvl="0" algn="just">
              <a:spcBef>
                <a:spcPts val="600"/>
              </a:spcBef>
            </a:pPr>
            <a:r>
              <a:rPr lang="pl-PL" sz="1400" dirty="0" smtClean="0">
                <a:solidFill>
                  <a:prstClr val="black"/>
                </a:solidFill>
                <a:latin typeface="TitilliumText25L"/>
              </a:rPr>
              <a:t>4.Jeśli </a:t>
            </a:r>
            <a:r>
              <a:rPr lang="pl-PL" sz="1400" dirty="0">
                <a:solidFill>
                  <a:prstClr val="black"/>
                </a:solidFill>
                <a:latin typeface="TitilliumText25L"/>
              </a:rPr>
              <a:t>walidacja nie wykazała dalszych błędów (status weryfikacji „wniosek poprawny”), wówczas można opublikować wniosek w systemie informatycznym RPO WZ.</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pic>
        <p:nvPicPr>
          <p:cNvPr id="5124" name="Picture 4"/>
          <p:cNvPicPr>
            <a:picLocks noChangeAspect="1" noChangeArrowheads="1"/>
          </p:cNvPicPr>
          <p:nvPr/>
        </p:nvPicPr>
        <p:blipFill>
          <a:blip r:embed="rId4" cstate="print"/>
          <a:srcRect/>
          <a:stretch>
            <a:fillRect/>
          </a:stretch>
        </p:blipFill>
        <p:spPr bwMode="auto">
          <a:xfrm>
            <a:off x="1685925" y="409575"/>
            <a:ext cx="7181850" cy="5962650"/>
          </a:xfrm>
          <a:prstGeom prst="rect">
            <a:avLst/>
          </a:prstGeom>
          <a:noFill/>
          <a:ln w="9525">
            <a:noFill/>
            <a:miter lim="800000"/>
            <a:headEnd/>
            <a:tailEnd/>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31" y="406903"/>
            <a:ext cx="1085850" cy="1152525"/>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0975" cy="6858000"/>
          </a:xfrm>
          <a:prstGeom prst="rect">
            <a:avLst/>
          </a:prstGeom>
        </p:spPr>
      </p:pic>
      <p:sp>
        <p:nvSpPr>
          <p:cNvPr id="12" name="pole tekstowe 11"/>
          <p:cNvSpPr txBox="1"/>
          <p:nvPr/>
        </p:nvSpPr>
        <p:spPr>
          <a:xfrm>
            <a:off x="1841533" y="536714"/>
            <a:ext cx="5048353" cy="830997"/>
          </a:xfrm>
          <a:prstGeom prst="rect">
            <a:avLst/>
          </a:prstGeom>
          <a:noFill/>
        </p:spPr>
        <p:txBody>
          <a:bodyPr wrap="square" rtlCol="0">
            <a:spAutoFit/>
          </a:bodyPr>
          <a:lstStyle/>
          <a:p>
            <a:pPr marL="457200" indent="-457200" algn="just">
              <a:buFont typeface="Wingdings" pitchFamily="2" charset="2"/>
              <a:buChar char="§"/>
              <a:defRPr/>
            </a:pPr>
            <a:endParaRPr lang="pl-PL" sz="1600" dirty="0" smtClean="0">
              <a:solidFill>
                <a:srgbClr val="1F497D">
                  <a:lumMod val="75000"/>
                </a:srgbClr>
              </a:solidFill>
              <a:latin typeface="TitilliumText25L"/>
            </a:endParaRPr>
          </a:p>
          <a:p>
            <a:pPr marL="457200" indent="-457200" algn="just">
              <a:buFont typeface="Wingdings" pitchFamily="2" charset="2"/>
              <a:buChar char="§"/>
              <a:defRPr/>
            </a:pPr>
            <a:endParaRPr lang="pl-PL" sz="1600" dirty="0" smtClean="0">
              <a:solidFill>
                <a:srgbClr val="1F497D">
                  <a:lumMod val="75000"/>
                </a:srgbClr>
              </a:solidFill>
              <a:latin typeface="TitilliumText25L"/>
            </a:endParaRPr>
          </a:p>
          <a:p>
            <a:pPr marL="457200" indent="-457200" algn="just">
              <a:buFont typeface="Wingdings" pitchFamily="2" charset="2"/>
              <a:buChar char="§"/>
              <a:defRPr/>
            </a:pPr>
            <a:endParaRPr lang="pl-PL" sz="1600" dirty="0" smtClean="0">
              <a:solidFill>
                <a:srgbClr val="1F497D">
                  <a:lumMod val="75000"/>
                </a:srgbClr>
              </a:solidFill>
              <a:latin typeface="TitilliumText25L"/>
            </a:endParaRPr>
          </a:p>
        </p:txBody>
      </p:sp>
      <p:sp>
        <p:nvSpPr>
          <p:cNvPr id="13" name="pole tekstowe 12"/>
          <p:cNvSpPr txBox="1"/>
          <p:nvPr/>
        </p:nvSpPr>
        <p:spPr>
          <a:xfrm>
            <a:off x="5937312" y="2007656"/>
            <a:ext cx="2848401" cy="1892826"/>
          </a:xfrm>
          <a:prstGeom prst="rect">
            <a:avLst/>
          </a:prstGeom>
          <a:noFill/>
        </p:spPr>
        <p:txBody>
          <a:bodyPr wrap="square" rtlCol="0">
            <a:spAutoFit/>
          </a:bodyPr>
          <a:lstStyle/>
          <a:p>
            <a:endParaRPr lang="pl-PL" sz="1500" dirty="0" smtClean="0">
              <a:solidFill>
                <a:prstClr val="white"/>
              </a:solidFill>
              <a:latin typeface="TitilliumText25L" pitchFamily="50" charset="-18"/>
            </a:endParaRPr>
          </a:p>
          <a:p>
            <a:endParaRPr lang="pl-PL" sz="1500" dirty="0" smtClean="0">
              <a:solidFill>
                <a:prstClr val="white"/>
              </a:solidFill>
              <a:latin typeface="TitilliumText25L" pitchFamily="50" charset="-18"/>
            </a:endParaRPr>
          </a:p>
          <a:p>
            <a:endParaRPr lang="pl-PL" sz="3600" b="1" dirty="0" smtClean="0">
              <a:solidFill>
                <a:prstClr val="white"/>
              </a:solidFill>
              <a:latin typeface="TitilliumText25L" pitchFamily="50" charset="-18"/>
            </a:endParaRPr>
          </a:p>
          <a:p>
            <a:endParaRPr lang="pl-PL" sz="3600" b="1" dirty="0" smtClean="0">
              <a:solidFill>
                <a:prstClr val="white"/>
              </a:solidFill>
              <a:latin typeface="TitilliumText25L" pitchFamily="50" charset="-18"/>
            </a:endParaRPr>
          </a:p>
          <a:p>
            <a:endParaRPr lang="pl-PL" sz="1500" dirty="0">
              <a:solidFill>
                <a:prstClr val="white"/>
              </a:solidFill>
              <a:latin typeface="TitilliumText25L" pitchFamily="50" charset="-18"/>
            </a:endParaRPr>
          </a:p>
        </p:txBody>
      </p:sp>
      <p:pic>
        <p:nvPicPr>
          <p:cNvPr id="14" name="Obraz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07516" y="6339023"/>
            <a:ext cx="3172612" cy="350100"/>
          </a:xfrm>
          <a:prstGeom prst="rect">
            <a:avLst/>
          </a:prstGeom>
        </p:spPr>
      </p:pic>
      <p:pic>
        <p:nvPicPr>
          <p:cNvPr id="15" name="Obraz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90050" y="194086"/>
            <a:ext cx="1939526" cy="833815"/>
          </a:xfrm>
          <a:prstGeom prst="rect">
            <a:avLst/>
          </a:prstGeom>
        </p:spPr>
      </p:pic>
      <p:sp>
        <p:nvSpPr>
          <p:cNvPr id="9" name="Prostokąt 8"/>
          <p:cNvSpPr/>
          <p:nvPr/>
        </p:nvSpPr>
        <p:spPr>
          <a:xfrm>
            <a:off x="1726250" y="1375873"/>
            <a:ext cx="6682812" cy="369332"/>
          </a:xfrm>
          <a:prstGeom prst="rect">
            <a:avLst/>
          </a:prstGeom>
        </p:spPr>
        <p:txBody>
          <a:bodyPr wrap="square">
            <a:spAutoFit/>
          </a:bodyPr>
          <a:lstStyle/>
          <a:p>
            <a:pPr algn="just">
              <a:buFont typeface="Arial" charset="0"/>
              <a:buNone/>
              <a:defRPr/>
            </a:pPr>
            <a:endParaRPr lang="pl-PL" dirty="0">
              <a:solidFill>
                <a:prstClr val="black"/>
              </a:solidFill>
            </a:endParaRPr>
          </a:p>
        </p:txBody>
      </p:sp>
      <p:sp>
        <p:nvSpPr>
          <p:cNvPr id="10" name="Prostokąt 9"/>
          <p:cNvSpPr/>
          <p:nvPr/>
        </p:nvSpPr>
        <p:spPr>
          <a:xfrm>
            <a:off x="606750" y="2049618"/>
            <a:ext cx="8041593" cy="400110"/>
          </a:xfrm>
          <a:prstGeom prst="rect">
            <a:avLst/>
          </a:prstGeom>
        </p:spPr>
        <p:txBody>
          <a:bodyPr wrap="square">
            <a:spAutoFit/>
          </a:bodyPr>
          <a:lstStyle/>
          <a:p>
            <a:pPr algn="just"/>
            <a:endParaRPr lang="pl-PL" sz="2000" dirty="0">
              <a:solidFill>
                <a:srgbClr val="1F497D">
                  <a:lumMod val="75000"/>
                </a:srgbClr>
              </a:solidFill>
              <a:latin typeface="TitilliumText25L"/>
            </a:endParaRPr>
          </a:p>
        </p:txBody>
      </p:sp>
      <p:pic>
        <p:nvPicPr>
          <p:cNvPr id="18" name="Obraz 8"/>
          <p:cNvPicPr>
            <a:picLocks noChangeAspect="1"/>
          </p:cNvPicPr>
          <p:nvPr/>
        </p:nvPicPr>
        <p:blipFill>
          <a:blip r:embed="rId8" cstate="print"/>
          <a:srcRect/>
          <a:stretch>
            <a:fillRect/>
          </a:stretch>
        </p:blipFill>
        <p:spPr bwMode="auto">
          <a:xfrm>
            <a:off x="6928978" y="229669"/>
            <a:ext cx="1762095" cy="1370072"/>
          </a:xfrm>
          <a:prstGeom prst="rect">
            <a:avLst/>
          </a:prstGeom>
          <a:noFill/>
          <a:ln w="9525">
            <a:noFill/>
            <a:miter lim="800000"/>
            <a:headEnd/>
            <a:tailEnd/>
          </a:ln>
        </p:spPr>
      </p:pic>
      <p:sp>
        <p:nvSpPr>
          <p:cNvPr id="16" name="Prostokąt 15"/>
          <p:cNvSpPr/>
          <p:nvPr/>
        </p:nvSpPr>
        <p:spPr>
          <a:xfrm>
            <a:off x="1665480" y="406903"/>
            <a:ext cx="5600559" cy="400110"/>
          </a:xfrm>
          <a:prstGeom prst="rect">
            <a:avLst/>
          </a:prstGeom>
        </p:spPr>
        <p:txBody>
          <a:bodyPr wrap="square">
            <a:spAutoFit/>
          </a:bodyPr>
          <a:lstStyle/>
          <a:p>
            <a:endParaRPr lang="pl-PL" sz="2000" b="1" dirty="0">
              <a:solidFill>
                <a:srgbClr val="1F497D">
                  <a:lumMod val="75000"/>
                </a:srgbClr>
              </a:solidFill>
              <a:latin typeface="TitilliumText25L"/>
            </a:endParaRPr>
          </a:p>
        </p:txBody>
      </p:sp>
      <p:sp>
        <p:nvSpPr>
          <p:cNvPr id="2" name="Prostokąt 1"/>
          <p:cNvSpPr/>
          <p:nvPr/>
        </p:nvSpPr>
        <p:spPr>
          <a:xfrm>
            <a:off x="1122556" y="1859340"/>
            <a:ext cx="6903844" cy="3785652"/>
          </a:xfrm>
          <a:prstGeom prst="rect">
            <a:avLst/>
          </a:prstGeom>
        </p:spPr>
        <p:txBody>
          <a:bodyPr wrap="square">
            <a:spAutoFit/>
          </a:bodyPr>
          <a:lstStyle/>
          <a:p>
            <a:pPr algn="ctr"/>
            <a:r>
              <a:rPr lang="pl-PL" sz="2000" b="1" i="1" dirty="0">
                <a:solidFill>
                  <a:schemeClr val="tx2">
                    <a:lumMod val="75000"/>
                  </a:schemeClr>
                </a:solidFill>
                <a:latin typeface="TitilliumText25L" pitchFamily="50" charset="-18"/>
              </a:rPr>
              <a:t>Dziękujemy za uwagę!</a:t>
            </a:r>
          </a:p>
          <a:p>
            <a:pPr algn="ctr"/>
            <a:endParaRPr lang="pl-PL" sz="2000" b="1" dirty="0">
              <a:solidFill>
                <a:schemeClr val="tx2">
                  <a:lumMod val="75000"/>
                </a:schemeClr>
              </a:solidFill>
              <a:latin typeface="TitilliumText25L" pitchFamily="50" charset="-18"/>
            </a:endParaRPr>
          </a:p>
          <a:p>
            <a:pPr algn="ctr"/>
            <a:r>
              <a:rPr lang="pl-PL" sz="2000" b="1" dirty="0">
                <a:solidFill>
                  <a:schemeClr val="tx2">
                    <a:lumMod val="75000"/>
                  </a:schemeClr>
                </a:solidFill>
                <a:latin typeface="TitilliumText25L" pitchFamily="50" charset="-18"/>
              </a:rPr>
              <a:t>Urząd Marszałkowski </a:t>
            </a:r>
            <a:br>
              <a:rPr lang="pl-PL" sz="2000" b="1" dirty="0">
                <a:solidFill>
                  <a:schemeClr val="tx2">
                    <a:lumMod val="75000"/>
                  </a:schemeClr>
                </a:solidFill>
                <a:latin typeface="TitilliumText25L" pitchFamily="50" charset="-18"/>
              </a:rPr>
            </a:br>
            <a:r>
              <a:rPr lang="pl-PL" sz="2000" b="1" dirty="0">
                <a:solidFill>
                  <a:schemeClr val="tx2">
                    <a:lumMod val="75000"/>
                  </a:schemeClr>
                </a:solidFill>
                <a:latin typeface="TitilliumText25L" pitchFamily="50" charset="-18"/>
              </a:rPr>
              <a:t>Województwa Zachodniopomorskiego</a:t>
            </a:r>
          </a:p>
          <a:p>
            <a:pPr algn="ctr"/>
            <a:r>
              <a:rPr lang="pl-PL" sz="2000" b="1" dirty="0">
                <a:solidFill>
                  <a:schemeClr val="tx2">
                    <a:lumMod val="75000"/>
                  </a:schemeClr>
                </a:solidFill>
                <a:latin typeface="TitilliumText25L" pitchFamily="50" charset="-18"/>
              </a:rPr>
              <a:t> </a:t>
            </a:r>
          </a:p>
          <a:p>
            <a:pPr algn="ctr"/>
            <a:r>
              <a:rPr lang="pl-PL" sz="2000" b="1" dirty="0">
                <a:solidFill>
                  <a:schemeClr val="tx2">
                    <a:lumMod val="75000"/>
                  </a:schemeClr>
                </a:solidFill>
                <a:latin typeface="TitilliumText25L" pitchFamily="50" charset="-18"/>
              </a:rPr>
              <a:t>Wydział Wdrażania RPO</a:t>
            </a:r>
          </a:p>
          <a:p>
            <a:pPr algn="ctr"/>
            <a:endParaRPr lang="pl-PL" sz="2000" b="1" dirty="0">
              <a:solidFill>
                <a:schemeClr val="tx2">
                  <a:lumMod val="75000"/>
                </a:schemeClr>
              </a:solidFill>
              <a:latin typeface="TitilliumText25L" pitchFamily="50" charset="-18"/>
            </a:endParaRPr>
          </a:p>
          <a:p>
            <a:pPr algn="ctr"/>
            <a:r>
              <a:rPr lang="pl-PL" sz="2000" b="1" dirty="0">
                <a:solidFill>
                  <a:schemeClr val="tx2">
                    <a:lumMod val="75000"/>
                  </a:schemeClr>
                </a:solidFill>
                <a:latin typeface="TitilliumText25L" pitchFamily="50" charset="-18"/>
              </a:rPr>
              <a:t>ul. Wyszyńskiego 30, 70-203 Szczecin</a:t>
            </a:r>
          </a:p>
          <a:p>
            <a:pPr algn="ctr"/>
            <a:r>
              <a:rPr lang="pl-PL" sz="2000" b="1" dirty="0">
                <a:solidFill>
                  <a:schemeClr val="tx2">
                    <a:lumMod val="75000"/>
                  </a:schemeClr>
                </a:solidFill>
                <a:latin typeface="TitilliumText25L" pitchFamily="50" charset="-18"/>
              </a:rPr>
              <a:t>Tel. 91 44 11 100, fax 91 48 89 994</a:t>
            </a:r>
          </a:p>
          <a:p>
            <a:pPr algn="ctr"/>
            <a:r>
              <a:rPr lang="pl-PL" sz="2000" b="1" dirty="0">
                <a:solidFill>
                  <a:schemeClr val="tx2">
                    <a:lumMod val="75000"/>
                  </a:schemeClr>
                </a:solidFill>
                <a:latin typeface="TitilliumText25L" pitchFamily="50" charset="-18"/>
              </a:rPr>
              <a:t>e-mail: wwrpo@wzp.pl</a:t>
            </a:r>
          </a:p>
          <a:p>
            <a:pPr algn="ctr"/>
            <a:endParaRPr lang="pl-PL" sz="2000" b="1" dirty="0">
              <a:solidFill>
                <a:schemeClr val="tx2">
                  <a:lumMod val="75000"/>
                </a:schemeClr>
              </a:solidFill>
              <a:latin typeface="TitilliumText25L" pitchFamily="50" charset="-18"/>
            </a:endParaRPr>
          </a:p>
          <a:p>
            <a:pPr algn="ctr"/>
            <a:r>
              <a:rPr lang="pl-PL" sz="2000" b="1" dirty="0" err="1" smtClean="0">
                <a:solidFill>
                  <a:schemeClr val="tx2">
                    <a:lumMod val="75000"/>
                  </a:schemeClr>
                </a:solidFill>
                <a:latin typeface="TitilliumText25L" pitchFamily="50" charset="-18"/>
                <a:hlinkClick r:id="rId9"/>
              </a:rPr>
              <a:t>www.rpo.wzp.pl</a:t>
            </a:r>
            <a:endParaRPr lang="pl-PL" sz="2000" b="1" dirty="0">
              <a:solidFill>
                <a:schemeClr val="tx2">
                  <a:lumMod val="75000"/>
                </a:schemeClr>
              </a:solidFill>
              <a:latin typeface="TitilliumText25L" pitchFamily="50" charset="-18"/>
            </a:endParaRPr>
          </a:p>
        </p:txBody>
      </p:sp>
    </p:spTree>
    <p:extLst>
      <p:ext uri="{BB962C8B-B14F-4D97-AF65-F5344CB8AC3E}">
        <p14:creationId xmlns:p14="http://schemas.microsoft.com/office/powerpoint/2010/main" val="255164644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6123</TotalTime>
  <Words>5926</Words>
  <Application>Microsoft Office PowerPoint</Application>
  <PresentationFormat>Pokaz na ekranie (4:3)</PresentationFormat>
  <Paragraphs>1215</Paragraphs>
  <Slides>97</Slides>
  <Notes>10</Notes>
  <HiddenSlides>0</HiddenSlides>
  <MMClips>0</MMClips>
  <ScaleCrop>false</ScaleCrop>
  <HeadingPairs>
    <vt:vector size="4" baseType="variant">
      <vt:variant>
        <vt:lpstr>Motyw</vt:lpstr>
      </vt:variant>
      <vt:variant>
        <vt:i4>1</vt:i4>
      </vt:variant>
      <vt:variant>
        <vt:lpstr>Tytuły slajdów</vt:lpstr>
      </vt:variant>
      <vt:variant>
        <vt:i4>97</vt:i4>
      </vt:variant>
    </vt:vector>
  </HeadingPairs>
  <TitlesOfParts>
    <vt:vector size="98" baseType="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Użytkownik systemu Windows</dc:creator>
  <cp:lastModifiedBy> Województwa Zachodniopomorskiego</cp:lastModifiedBy>
  <cp:revision>718</cp:revision>
  <dcterms:created xsi:type="dcterms:W3CDTF">2015-04-16T12:08:00Z</dcterms:created>
  <dcterms:modified xsi:type="dcterms:W3CDTF">2017-02-28T06:10:33Z</dcterms:modified>
</cp:coreProperties>
</file>